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Lst>
  <p:notesMasterIdLst>
    <p:notesMasterId r:id="rId50"/>
  </p:notesMasterIdLst>
  <p:handoutMasterIdLst>
    <p:handoutMasterId r:id="rId51"/>
  </p:handoutMasterIdLst>
  <p:sldIdLst>
    <p:sldId id="257" r:id="rId5"/>
    <p:sldId id="259" r:id="rId6"/>
    <p:sldId id="282" r:id="rId7"/>
    <p:sldId id="287" r:id="rId8"/>
    <p:sldId id="326" r:id="rId9"/>
    <p:sldId id="324" r:id="rId10"/>
    <p:sldId id="288" r:id="rId11"/>
    <p:sldId id="289" r:id="rId12"/>
    <p:sldId id="290" r:id="rId13"/>
    <p:sldId id="292" r:id="rId14"/>
    <p:sldId id="325" r:id="rId15"/>
    <p:sldId id="293" r:id="rId16"/>
    <p:sldId id="294" r:id="rId17"/>
    <p:sldId id="295" r:id="rId18"/>
    <p:sldId id="296" r:id="rId19"/>
    <p:sldId id="297" r:id="rId20"/>
    <p:sldId id="300" r:id="rId21"/>
    <p:sldId id="322" r:id="rId22"/>
    <p:sldId id="301" r:id="rId23"/>
    <p:sldId id="304" r:id="rId24"/>
    <p:sldId id="323" r:id="rId25"/>
    <p:sldId id="305" r:id="rId26"/>
    <p:sldId id="313" r:id="rId27"/>
    <p:sldId id="314" r:id="rId28"/>
    <p:sldId id="275" r:id="rId29"/>
    <p:sldId id="268" r:id="rId30"/>
    <p:sldId id="267" r:id="rId31"/>
    <p:sldId id="274" r:id="rId32"/>
    <p:sldId id="269" r:id="rId33"/>
    <p:sldId id="283" r:id="rId34"/>
    <p:sldId id="273" r:id="rId35"/>
    <p:sldId id="284" r:id="rId36"/>
    <p:sldId id="265" r:id="rId37"/>
    <p:sldId id="316" r:id="rId38"/>
    <p:sldId id="317" r:id="rId39"/>
    <p:sldId id="315" r:id="rId40"/>
    <p:sldId id="321" r:id="rId41"/>
    <p:sldId id="320" r:id="rId42"/>
    <p:sldId id="318" r:id="rId43"/>
    <p:sldId id="319" r:id="rId44"/>
    <p:sldId id="260" r:id="rId45"/>
    <p:sldId id="285" r:id="rId46"/>
    <p:sldId id="261" r:id="rId47"/>
    <p:sldId id="262" r:id="rId48"/>
    <p:sldId id="263"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C6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40"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26306B-EEF2-4F27-A877-40066270B35E}" type="datetimeFigureOut">
              <a:rPr lang="en-IN" smtClean="0"/>
              <a:pPr/>
              <a:t>23-10-2018</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NAVRACHANA UNIVERSITY</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114196-030D-4B98-9446-1390C05B002A}" type="slidenum">
              <a:rPr lang="en-IN" smtClean="0"/>
              <a:pPr/>
              <a:t>‹#›</a:t>
            </a:fld>
            <a:endParaRPr lang="en-IN"/>
          </a:p>
        </p:txBody>
      </p:sp>
    </p:spTree>
    <p:extLst>
      <p:ext uri="{BB962C8B-B14F-4D97-AF65-F5344CB8AC3E}">
        <p14:creationId xmlns:p14="http://schemas.microsoft.com/office/powerpoint/2010/main" val="2523372546"/>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C11232-AE78-49D9-A98D-E44CED16D87D}" type="datetimeFigureOut">
              <a:rPr lang="en-IN" smtClean="0"/>
              <a:pPr/>
              <a:t>23-10-2018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a:t>NAVRACHANA UNIVERSITY</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5EA487-0F69-4DF9-A0E0-3F422F0ED2F6}" type="slidenum">
              <a:rPr lang="en-IN" smtClean="0"/>
              <a:pPr/>
              <a:t>‹#›</a:t>
            </a:fld>
            <a:endParaRPr lang="en-IN"/>
          </a:p>
        </p:txBody>
      </p:sp>
    </p:spTree>
    <p:extLst>
      <p:ext uri="{BB962C8B-B14F-4D97-AF65-F5344CB8AC3E}">
        <p14:creationId xmlns:p14="http://schemas.microsoft.com/office/powerpoint/2010/main" val="3114729626"/>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1012316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431279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748822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4134030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104135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336306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10"/>
          </p:nvPr>
        </p:nvSpPr>
        <p:spPr/>
        <p:txBody>
          <a:bodyPr/>
          <a:lstStyle/>
          <a:p>
            <a:r>
              <a:rPr lang="en-IN"/>
              <a:t>NAVRACHANA UNIVERSITY</a:t>
            </a:r>
          </a:p>
        </p:txBody>
      </p:sp>
    </p:spTree>
    <p:extLst>
      <p:ext uri="{BB962C8B-B14F-4D97-AF65-F5344CB8AC3E}">
        <p14:creationId xmlns:p14="http://schemas.microsoft.com/office/powerpoint/2010/main" val="464812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159648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400732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4294642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3857835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1614760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1558380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5" name="Footer Placeholder 4"/>
          <p:cNvSpPr>
            <a:spLocks noGrp="1"/>
          </p:cNvSpPr>
          <p:nvPr>
            <p:ph type="ftr" sz="quarter" idx="11"/>
          </p:nvPr>
        </p:nvSpPr>
        <p:spPr/>
        <p:txBody>
          <a:bodyPr/>
          <a:lstStyle/>
          <a:p>
            <a:r>
              <a:rPr lang="en-IN"/>
              <a:t>NAVRACHANA UNIVERSITY</a:t>
            </a:r>
          </a:p>
        </p:txBody>
      </p:sp>
    </p:spTree>
    <p:extLst>
      <p:ext uri="{BB962C8B-B14F-4D97-AF65-F5344CB8AC3E}">
        <p14:creationId xmlns:p14="http://schemas.microsoft.com/office/powerpoint/2010/main" val="1614760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01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5769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6223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solidFill>
                  <a:prstClr val="black">
                    <a:tint val="75000"/>
                  </a:prstClr>
                </a:solidFill>
              </a:rPr>
              <a:t>IDP NO-26</a:t>
            </a:r>
          </a:p>
        </p:txBody>
      </p:sp>
      <p:sp>
        <p:nvSpPr>
          <p:cNvPr id="5" name="Footer Placeholder 4"/>
          <p:cNvSpPr>
            <a:spLocks noGrp="1"/>
          </p:cNvSpPr>
          <p:nvPr>
            <p:ph type="ftr" sz="quarter" idx="11"/>
          </p:nvPr>
        </p:nvSpPr>
        <p:spPr/>
        <p:txBody>
          <a:bodyPr/>
          <a:lstStyle/>
          <a:p>
            <a:r>
              <a:rPr lang="en-US">
                <a:solidFill>
                  <a:prstClr val="black">
                    <a:tint val="75000"/>
                  </a:prstClr>
                </a:solidFill>
              </a:rPr>
              <a:t>Secured Hand Cursor Implementation Using Finger Gesture &amp; Sixth Sense Technology</a:t>
            </a:r>
          </a:p>
        </p:txBody>
      </p:sp>
      <p:sp>
        <p:nvSpPr>
          <p:cNvPr id="6" name="Slide Number Placeholder 5"/>
          <p:cNvSpPr>
            <a:spLocks noGrp="1"/>
          </p:cNvSpPr>
          <p:nvPr>
            <p:ph type="sldNum" sz="quarter" idx="12"/>
          </p:nvPr>
        </p:nvSpPr>
        <p:spPr/>
        <p:txBody>
          <a:body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2810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IDP NO-26</a:t>
            </a:r>
          </a:p>
        </p:txBody>
      </p:sp>
      <p:sp>
        <p:nvSpPr>
          <p:cNvPr id="5" name="Footer Placeholder 4"/>
          <p:cNvSpPr>
            <a:spLocks noGrp="1"/>
          </p:cNvSpPr>
          <p:nvPr>
            <p:ph type="ftr" sz="quarter" idx="11"/>
          </p:nvPr>
        </p:nvSpPr>
        <p:spPr/>
        <p:txBody>
          <a:bodyPr/>
          <a:lstStyle/>
          <a:p>
            <a:r>
              <a:rPr lang="en-US">
                <a:solidFill>
                  <a:prstClr val="black">
                    <a:tint val="75000"/>
                  </a:prstClr>
                </a:solidFill>
              </a:rPr>
              <a:t>Secured Hand Cursor Implementation Using Finger Gesture &amp; Sixth Sense Technology</a:t>
            </a:r>
          </a:p>
        </p:txBody>
      </p:sp>
      <p:sp>
        <p:nvSpPr>
          <p:cNvPr id="6" name="Slide Number Placeholder 5"/>
          <p:cNvSpPr>
            <a:spLocks noGrp="1"/>
          </p:cNvSpPr>
          <p:nvPr>
            <p:ph type="sldNum" sz="quarter" idx="12"/>
          </p:nvPr>
        </p:nvSpPr>
        <p:spPr/>
        <p:txBody>
          <a:body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2110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solidFill>
                  <a:prstClr val="black">
                    <a:tint val="75000"/>
                  </a:prstClr>
                </a:solidFill>
              </a:rPr>
              <a:t>IDP NO-26</a:t>
            </a:r>
          </a:p>
        </p:txBody>
      </p:sp>
      <p:sp>
        <p:nvSpPr>
          <p:cNvPr id="5" name="Footer Placeholder 4"/>
          <p:cNvSpPr>
            <a:spLocks noGrp="1"/>
          </p:cNvSpPr>
          <p:nvPr>
            <p:ph type="ftr" sz="quarter" idx="11"/>
          </p:nvPr>
        </p:nvSpPr>
        <p:spPr/>
        <p:txBody>
          <a:bodyPr/>
          <a:lstStyle/>
          <a:p>
            <a:r>
              <a:rPr lang="en-US">
                <a:solidFill>
                  <a:prstClr val="black">
                    <a:tint val="75000"/>
                  </a:prstClr>
                </a:solidFill>
              </a:rPr>
              <a:t>Secured Hand Cursor Implementation Using Finger Gesture &amp; Sixth Sense Technology</a:t>
            </a:r>
          </a:p>
        </p:txBody>
      </p:sp>
      <p:sp>
        <p:nvSpPr>
          <p:cNvPr id="6" name="Slide Number Placeholder 5"/>
          <p:cNvSpPr>
            <a:spLocks noGrp="1"/>
          </p:cNvSpPr>
          <p:nvPr>
            <p:ph type="sldNum" sz="quarter" idx="12"/>
          </p:nvPr>
        </p:nvSpPr>
        <p:spPr/>
        <p:txBody>
          <a:body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988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solidFill>
                  <a:prstClr val="black">
                    <a:tint val="75000"/>
                  </a:prstClr>
                </a:solidFill>
              </a:rPr>
              <a:t>IDP NO-26</a:t>
            </a:r>
          </a:p>
        </p:txBody>
      </p:sp>
      <p:sp>
        <p:nvSpPr>
          <p:cNvPr id="6" name="Footer Placeholder 5"/>
          <p:cNvSpPr>
            <a:spLocks noGrp="1"/>
          </p:cNvSpPr>
          <p:nvPr>
            <p:ph type="ftr" sz="quarter" idx="11"/>
          </p:nvPr>
        </p:nvSpPr>
        <p:spPr/>
        <p:txBody>
          <a:bodyPr/>
          <a:lstStyle/>
          <a:p>
            <a:r>
              <a:rPr lang="en-US">
                <a:solidFill>
                  <a:prstClr val="black">
                    <a:tint val="75000"/>
                  </a:prstClr>
                </a:solidFill>
              </a:rPr>
              <a:t>Secured Hand Cursor Implementation Using Finger Gesture &amp; Sixth Sense Technology</a:t>
            </a:r>
          </a:p>
        </p:txBody>
      </p:sp>
      <p:sp>
        <p:nvSpPr>
          <p:cNvPr id="7" name="Slide Number Placeholder 6"/>
          <p:cNvSpPr>
            <a:spLocks noGrp="1"/>
          </p:cNvSpPr>
          <p:nvPr>
            <p:ph type="sldNum" sz="quarter" idx="12"/>
          </p:nvPr>
        </p:nvSpPr>
        <p:spPr/>
        <p:txBody>
          <a:body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81542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IDP NO-26</a:t>
            </a:r>
          </a:p>
        </p:txBody>
      </p:sp>
      <p:sp>
        <p:nvSpPr>
          <p:cNvPr id="8" name="Footer Placeholder 7"/>
          <p:cNvSpPr>
            <a:spLocks noGrp="1"/>
          </p:cNvSpPr>
          <p:nvPr>
            <p:ph type="ftr" sz="quarter" idx="11"/>
          </p:nvPr>
        </p:nvSpPr>
        <p:spPr/>
        <p:txBody>
          <a:bodyPr/>
          <a:lstStyle/>
          <a:p>
            <a:r>
              <a:rPr lang="en-US">
                <a:solidFill>
                  <a:prstClr val="black">
                    <a:tint val="75000"/>
                  </a:prstClr>
                </a:solidFill>
              </a:rPr>
              <a:t>Secured Hand Cursor Implementation Using Finger Gesture &amp; Sixth Sense Technology</a:t>
            </a:r>
          </a:p>
        </p:txBody>
      </p:sp>
      <p:sp>
        <p:nvSpPr>
          <p:cNvPr id="9" name="Slide Number Placeholder 8"/>
          <p:cNvSpPr>
            <a:spLocks noGrp="1"/>
          </p:cNvSpPr>
          <p:nvPr>
            <p:ph type="sldNum" sz="quarter" idx="12"/>
          </p:nvPr>
        </p:nvSpPr>
        <p:spPr/>
        <p:txBody>
          <a:body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970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solidFill>
                  <a:prstClr val="black">
                    <a:tint val="75000"/>
                  </a:prstClr>
                </a:solidFill>
              </a:rPr>
              <a:t>IDP NO-26</a:t>
            </a:r>
          </a:p>
        </p:txBody>
      </p:sp>
      <p:sp>
        <p:nvSpPr>
          <p:cNvPr id="4" name="Footer Placeholder 3"/>
          <p:cNvSpPr>
            <a:spLocks noGrp="1"/>
          </p:cNvSpPr>
          <p:nvPr>
            <p:ph type="ftr" sz="quarter" idx="11"/>
          </p:nvPr>
        </p:nvSpPr>
        <p:spPr/>
        <p:txBody>
          <a:bodyPr/>
          <a:lstStyle/>
          <a:p>
            <a:r>
              <a:rPr lang="en-US">
                <a:solidFill>
                  <a:prstClr val="black">
                    <a:tint val="75000"/>
                  </a:prstClr>
                </a:solidFill>
              </a:rPr>
              <a:t>Secured Hand Cursor Implementation Using Finger Gesture &amp; Sixth Sense Technology</a:t>
            </a:r>
          </a:p>
        </p:txBody>
      </p:sp>
      <p:sp>
        <p:nvSpPr>
          <p:cNvPr id="5" name="Slide Number Placeholder 4"/>
          <p:cNvSpPr>
            <a:spLocks noGrp="1"/>
          </p:cNvSpPr>
          <p:nvPr>
            <p:ph type="sldNum" sz="quarter" idx="12"/>
          </p:nvPr>
        </p:nvSpPr>
        <p:spPr/>
        <p:txBody>
          <a:body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14304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prstClr val="black">
                    <a:tint val="75000"/>
                  </a:prstClr>
                </a:solidFill>
              </a:rPr>
              <a:t>IDP NO-26</a:t>
            </a:r>
          </a:p>
        </p:txBody>
      </p:sp>
      <p:sp>
        <p:nvSpPr>
          <p:cNvPr id="3" name="Footer Placeholder 2"/>
          <p:cNvSpPr>
            <a:spLocks noGrp="1"/>
          </p:cNvSpPr>
          <p:nvPr>
            <p:ph type="ftr" sz="quarter" idx="11"/>
          </p:nvPr>
        </p:nvSpPr>
        <p:spPr/>
        <p:txBody>
          <a:bodyPr/>
          <a:lstStyle/>
          <a:p>
            <a:r>
              <a:rPr lang="en-US">
                <a:solidFill>
                  <a:prstClr val="black">
                    <a:tint val="75000"/>
                  </a:prstClr>
                </a:solidFill>
              </a:rPr>
              <a:t>Secured Hand Cursor Implementation Using Finger Gesture &amp; Sixth Sense Technology</a:t>
            </a:r>
          </a:p>
        </p:txBody>
      </p:sp>
      <p:sp>
        <p:nvSpPr>
          <p:cNvPr id="4" name="Slide Number Placeholder 3"/>
          <p:cNvSpPr>
            <a:spLocks noGrp="1"/>
          </p:cNvSpPr>
          <p:nvPr>
            <p:ph type="sldNum" sz="quarter" idx="12"/>
          </p:nvPr>
        </p:nvSpPr>
        <p:spPr/>
        <p:txBody>
          <a:body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6670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IDP NO-26</a:t>
            </a:r>
          </a:p>
        </p:txBody>
      </p:sp>
      <p:sp>
        <p:nvSpPr>
          <p:cNvPr id="6" name="Footer Placeholder 5"/>
          <p:cNvSpPr>
            <a:spLocks noGrp="1"/>
          </p:cNvSpPr>
          <p:nvPr>
            <p:ph type="ftr" sz="quarter" idx="11"/>
          </p:nvPr>
        </p:nvSpPr>
        <p:spPr/>
        <p:txBody>
          <a:bodyPr/>
          <a:lstStyle/>
          <a:p>
            <a:r>
              <a:rPr lang="en-US">
                <a:solidFill>
                  <a:prstClr val="black">
                    <a:tint val="75000"/>
                  </a:prstClr>
                </a:solidFill>
              </a:rPr>
              <a:t>Secured Hand Cursor Implementation Using Finger Gesture &amp; Sixth Sense Technology</a:t>
            </a:r>
          </a:p>
        </p:txBody>
      </p:sp>
      <p:sp>
        <p:nvSpPr>
          <p:cNvPr id="7" name="Slide Number Placeholder 6"/>
          <p:cNvSpPr>
            <a:spLocks noGrp="1"/>
          </p:cNvSpPr>
          <p:nvPr>
            <p:ph type="sldNum" sz="quarter" idx="12"/>
          </p:nvPr>
        </p:nvSpPr>
        <p:spPr/>
        <p:txBody>
          <a:body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7131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5913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IDP NO-26</a:t>
            </a:r>
          </a:p>
        </p:txBody>
      </p:sp>
      <p:sp>
        <p:nvSpPr>
          <p:cNvPr id="6" name="Footer Placeholder 5"/>
          <p:cNvSpPr>
            <a:spLocks noGrp="1"/>
          </p:cNvSpPr>
          <p:nvPr>
            <p:ph type="ftr" sz="quarter" idx="11"/>
          </p:nvPr>
        </p:nvSpPr>
        <p:spPr/>
        <p:txBody>
          <a:bodyPr/>
          <a:lstStyle/>
          <a:p>
            <a:r>
              <a:rPr lang="en-US">
                <a:solidFill>
                  <a:prstClr val="black">
                    <a:tint val="75000"/>
                  </a:prstClr>
                </a:solidFill>
              </a:rPr>
              <a:t>Secured Hand Cursor Implementation Using Finger Gesture &amp; Sixth Sense Technology</a:t>
            </a:r>
          </a:p>
        </p:txBody>
      </p:sp>
      <p:sp>
        <p:nvSpPr>
          <p:cNvPr id="7" name="Slide Number Placeholder 6"/>
          <p:cNvSpPr>
            <a:spLocks noGrp="1"/>
          </p:cNvSpPr>
          <p:nvPr>
            <p:ph type="sldNum" sz="quarter" idx="12"/>
          </p:nvPr>
        </p:nvSpPr>
        <p:spPr/>
        <p:txBody>
          <a:body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1667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IDP NO-26</a:t>
            </a:r>
          </a:p>
        </p:txBody>
      </p:sp>
      <p:sp>
        <p:nvSpPr>
          <p:cNvPr id="5" name="Footer Placeholder 4"/>
          <p:cNvSpPr>
            <a:spLocks noGrp="1"/>
          </p:cNvSpPr>
          <p:nvPr>
            <p:ph type="ftr" sz="quarter" idx="11"/>
          </p:nvPr>
        </p:nvSpPr>
        <p:spPr/>
        <p:txBody>
          <a:bodyPr/>
          <a:lstStyle/>
          <a:p>
            <a:r>
              <a:rPr lang="en-US">
                <a:solidFill>
                  <a:prstClr val="black">
                    <a:tint val="75000"/>
                  </a:prstClr>
                </a:solidFill>
              </a:rPr>
              <a:t>Secured Hand Cursor Implementation Using Finger Gesture &amp; Sixth Sense Technology</a:t>
            </a:r>
          </a:p>
        </p:txBody>
      </p:sp>
      <p:sp>
        <p:nvSpPr>
          <p:cNvPr id="6" name="Slide Number Placeholder 5"/>
          <p:cNvSpPr>
            <a:spLocks noGrp="1"/>
          </p:cNvSpPr>
          <p:nvPr>
            <p:ph type="sldNum" sz="quarter" idx="12"/>
          </p:nvPr>
        </p:nvSpPr>
        <p:spPr/>
        <p:txBody>
          <a:body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1085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IDP NO-26</a:t>
            </a:r>
          </a:p>
        </p:txBody>
      </p:sp>
      <p:sp>
        <p:nvSpPr>
          <p:cNvPr id="5" name="Footer Placeholder 4"/>
          <p:cNvSpPr>
            <a:spLocks noGrp="1"/>
          </p:cNvSpPr>
          <p:nvPr>
            <p:ph type="ftr" sz="quarter" idx="11"/>
          </p:nvPr>
        </p:nvSpPr>
        <p:spPr/>
        <p:txBody>
          <a:bodyPr/>
          <a:lstStyle/>
          <a:p>
            <a:r>
              <a:rPr lang="en-US">
                <a:solidFill>
                  <a:prstClr val="black">
                    <a:tint val="75000"/>
                  </a:prstClr>
                </a:solidFill>
              </a:rPr>
              <a:t>Secured Hand Cursor Implementation Using Finger Gesture &amp; Sixth Sense Technology</a:t>
            </a:r>
          </a:p>
        </p:txBody>
      </p:sp>
      <p:sp>
        <p:nvSpPr>
          <p:cNvPr id="6" name="Slide Number Placeholder 5"/>
          <p:cNvSpPr>
            <a:spLocks noGrp="1"/>
          </p:cNvSpPr>
          <p:nvPr>
            <p:ph type="sldNum" sz="quarter" idx="12"/>
          </p:nvPr>
        </p:nvSpPr>
        <p:spPr/>
        <p:txBody>
          <a:body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4121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3046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23214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83176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2234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19146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37933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106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04257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33516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35983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28092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03650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3574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9457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00994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23873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7749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1423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84906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55057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33399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44040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6192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502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30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438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138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3830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02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621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prstClr val="black">
                    <a:tint val="75000"/>
                  </a:prstClr>
                </a:solidFill>
              </a:rPr>
              <a:t>IDP NO-26</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Secured Hand Cursor Implementation Using Finger Gesture &amp; Sixth Sense Technology</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0310C-3A5B-468F-A505-9A6038EE538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54064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55418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10/23/2018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079450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5.xml"/><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35.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5.xml"/><Relationship Id="rId5" Type="http://schemas.openxmlformats.org/officeDocument/2006/relationships/slide" Target="slide3.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5.xml"/><Relationship Id="rId5" Type="http://schemas.openxmlformats.org/officeDocument/2006/relationships/slide" Target="slide3.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5.xml"/><Relationship Id="rId5" Type="http://schemas.openxmlformats.org/officeDocument/2006/relationships/slide" Target="slide3.xml"/><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32.xml"/><Relationship Id="rId3" Type="http://schemas.openxmlformats.org/officeDocument/2006/relationships/slide" Target="slide5.xml"/><Relationship Id="rId7" Type="http://schemas.openxmlformats.org/officeDocument/2006/relationships/slide" Target="slide17.xml"/><Relationship Id="rId12" Type="http://schemas.openxmlformats.org/officeDocument/2006/relationships/slide" Target="slide29.xml"/><Relationship Id="rId2" Type="http://schemas.openxmlformats.org/officeDocument/2006/relationships/slide" Target="slide4.xml"/><Relationship Id="rId1" Type="http://schemas.openxmlformats.org/officeDocument/2006/relationships/slideLayout" Target="../slideLayouts/slideLayout13.xml"/><Relationship Id="rId6" Type="http://schemas.openxmlformats.org/officeDocument/2006/relationships/slide" Target="slide15.xml"/><Relationship Id="rId11" Type="http://schemas.openxmlformats.org/officeDocument/2006/relationships/slide" Target="slide27.xml"/><Relationship Id="rId5" Type="http://schemas.openxmlformats.org/officeDocument/2006/relationships/slide" Target="slide10.xml"/><Relationship Id="rId10" Type="http://schemas.openxmlformats.org/officeDocument/2006/relationships/slide" Target="slide25.xml"/><Relationship Id="rId4" Type="http://schemas.openxmlformats.org/officeDocument/2006/relationships/slide" Target="slide7.xml"/><Relationship Id="rId9" Type="http://schemas.openxmlformats.org/officeDocument/2006/relationships/slide" Target="slide2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slide" Target="slide32.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49.emf"/><Relationship Id="rId3" Type="http://schemas.openxmlformats.org/officeDocument/2006/relationships/notesSlide" Target="../notesSlides/notesSlide5.xml"/><Relationship Id="rId7" Type="http://schemas.openxmlformats.org/officeDocument/2006/relationships/image" Target="../media/image45.wmf"/><Relationship Id="rId12" Type="http://schemas.openxmlformats.org/officeDocument/2006/relationships/image" Target="../media/image47.wmf"/><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4.bin"/><Relationship Id="rId5" Type="http://schemas.openxmlformats.org/officeDocument/2006/relationships/slide" Target="slide32.xml"/><Relationship Id="rId10" Type="http://schemas.openxmlformats.org/officeDocument/2006/relationships/oleObject" Target="../embeddings/oleObject3.bin"/><Relationship Id="rId4" Type="http://schemas.openxmlformats.org/officeDocument/2006/relationships/image" Target="../media/image48.png"/><Relationship Id="rId9" Type="http://schemas.openxmlformats.org/officeDocument/2006/relationships/image" Target="../media/image46.wmf"/></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slide" Target="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5.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5.xml"/><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609600"/>
            <a:ext cx="7787640" cy="838200"/>
          </a:xfrm>
          <a:solidFill>
            <a:schemeClr val="accent2">
              <a:lumMod val="40000"/>
              <a:lumOff val="60000"/>
            </a:schemeClr>
          </a:solidFill>
        </p:spPr>
        <p:txBody>
          <a:bodyPr>
            <a:normAutofit fontScale="90000"/>
          </a:bodyPr>
          <a:lstStyle/>
          <a:p>
            <a:br>
              <a:rPr lang="en-IN" sz="2800" b="1" dirty="0">
                <a:solidFill>
                  <a:schemeClr val="accent3"/>
                </a:solidFill>
              </a:rPr>
            </a:br>
            <a:r>
              <a:rPr lang="en-IN" sz="2800" b="1" dirty="0">
                <a:solidFill>
                  <a:schemeClr val="accent3"/>
                </a:solidFill>
              </a:rPr>
              <a:t>VIRTUAL MOUSE With FACE RECOGNITION Using </a:t>
            </a:r>
            <a:r>
              <a:rPr lang="en-IN" sz="2800" b="1" dirty="0" err="1">
                <a:solidFill>
                  <a:schemeClr val="accent3"/>
                </a:solidFill>
              </a:rPr>
              <a:t>Matlab</a:t>
            </a:r>
            <a:br>
              <a:rPr lang="en-IN" sz="2800" b="1" dirty="0">
                <a:solidFill>
                  <a:schemeClr val="accent3"/>
                </a:solidFill>
              </a:rPr>
            </a:br>
            <a:endParaRPr lang="en-US" sz="2800" b="1" dirty="0">
              <a:solidFill>
                <a:schemeClr val="accent3"/>
              </a:solidFill>
            </a:endParaRPr>
          </a:p>
        </p:txBody>
      </p:sp>
      <p:sp>
        <p:nvSpPr>
          <p:cNvPr id="3" name="Subtitle 2"/>
          <p:cNvSpPr>
            <a:spLocks noGrp="1"/>
          </p:cNvSpPr>
          <p:nvPr>
            <p:ph type="subTitle" idx="1"/>
          </p:nvPr>
        </p:nvSpPr>
        <p:spPr>
          <a:xfrm>
            <a:off x="2438400" y="4038600"/>
            <a:ext cx="6400800" cy="2438400"/>
          </a:xfrm>
        </p:spPr>
        <p:txBody>
          <a:bodyPr>
            <a:normAutofit/>
          </a:bodyPr>
          <a:lstStyle/>
          <a:p>
            <a:pPr algn="r"/>
            <a:r>
              <a:rPr lang="en-US" sz="2800" dirty="0">
                <a:solidFill>
                  <a:schemeClr val="tx1"/>
                </a:solidFill>
              </a:rPr>
              <a:t>Guide : Shweta Dour</a:t>
            </a:r>
            <a:endParaRPr lang="en-US" sz="2800" u="sng" dirty="0">
              <a:solidFill>
                <a:prstClr val="black"/>
              </a:solidFill>
            </a:endParaRPr>
          </a:p>
          <a:p>
            <a:pPr algn="r"/>
            <a:r>
              <a:rPr lang="en-US" sz="2800" u="sng" dirty="0">
                <a:solidFill>
                  <a:prstClr val="black"/>
                </a:solidFill>
              </a:rPr>
              <a:t>Group- 16</a:t>
            </a:r>
            <a:endParaRPr lang="en-US" sz="2800" dirty="0">
              <a:solidFill>
                <a:schemeClr val="tx1"/>
              </a:solidFill>
            </a:endParaRPr>
          </a:p>
          <a:p>
            <a:pPr algn="r"/>
            <a:r>
              <a:rPr lang="en-US" sz="2400" dirty="0">
                <a:solidFill>
                  <a:schemeClr val="tx1"/>
                </a:solidFill>
              </a:rPr>
              <a:t>DISHA BHADAURIA -12103164</a:t>
            </a:r>
          </a:p>
          <a:p>
            <a:pPr algn="r"/>
            <a:r>
              <a:rPr lang="en-US" sz="2400" dirty="0">
                <a:solidFill>
                  <a:schemeClr val="tx1"/>
                </a:solidFill>
              </a:rPr>
              <a:t>GAURAV UNIYAL-12103165</a:t>
            </a:r>
          </a:p>
          <a:p>
            <a:pPr algn="r"/>
            <a:r>
              <a:rPr lang="en-US" sz="2400" dirty="0">
                <a:solidFill>
                  <a:schemeClr val="tx1"/>
                </a:solidFill>
              </a:rPr>
              <a:t>PARTH V PANCHAL -12103190</a:t>
            </a:r>
          </a:p>
          <a:p>
            <a:pPr algn="r"/>
            <a:endParaRPr lang="en-US" dirty="0">
              <a:solidFill>
                <a:srgbClr val="002060"/>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133600"/>
            <a:ext cx="3886200" cy="297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2032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7957"/>
            <a:ext cx="7498080" cy="868362"/>
          </a:xfrm>
          <a:solidFill>
            <a:schemeClr val="accent2">
              <a:lumMod val="40000"/>
              <a:lumOff val="60000"/>
            </a:schemeClr>
          </a:solidFill>
        </p:spPr>
        <p:txBody>
          <a:bodyPr>
            <a:normAutofit/>
          </a:bodyPr>
          <a:lstStyle/>
          <a:p>
            <a:r>
              <a:rPr lang="en-US" sz="2800" b="1" dirty="0">
                <a:solidFill>
                  <a:schemeClr val="accent3"/>
                </a:solidFill>
              </a:rPr>
              <a:t>Gray Scale of Flipped image</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4953000"/>
            <a:ext cx="249396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descr="C:\Users\Dell-pc\Pictures\5graysc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00200"/>
            <a:ext cx="6477001" cy="3478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680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3939" y="2286692"/>
            <a:ext cx="2895600" cy="16002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447800" y="1219200"/>
            <a:ext cx="2304000" cy="1728000"/>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209800" y="990600"/>
            <a:ext cx="2304000" cy="172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429000" y="609600"/>
            <a:ext cx="230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1828800" y="3581400"/>
            <a:ext cx="3023648" cy="1200329"/>
          </a:xfrm>
          <a:prstGeom prst="rect">
            <a:avLst/>
          </a:prstGeom>
          <a:noFill/>
        </p:spPr>
        <p:txBody>
          <a:bodyPr wrap="none" rtlCol="0">
            <a:spAutoFit/>
          </a:bodyPr>
          <a:lstStyle/>
          <a:p>
            <a:r>
              <a:rPr lang="en-IN" dirty="0" err="1"/>
              <a:t>Rgb</a:t>
            </a:r>
            <a:r>
              <a:rPr lang="en-IN" dirty="0"/>
              <a:t> Image formed by 3 planes</a:t>
            </a:r>
          </a:p>
          <a:p>
            <a:r>
              <a:rPr lang="en-IN" dirty="0"/>
              <a:t>3 Dimensional Matrix</a:t>
            </a:r>
          </a:p>
          <a:p>
            <a:r>
              <a:rPr lang="en-IN" dirty="0"/>
              <a:t>3X 640X480 pixels</a:t>
            </a:r>
          </a:p>
          <a:p>
            <a:endParaRPr lang="en-IN" dirty="0"/>
          </a:p>
        </p:txBody>
      </p:sp>
      <p:sp>
        <p:nvSpPr>
          <p:cNvPr id="9" name="TextBox 8"/>
          <p:cNvSpPr txBox="1"/>
          <p:nvPr/>
        </p:nvSpPr>
        <p:spPr>
          <a:xfrm>
            <a:off x="6400800" y="4419600"/>
            <a:ext cx="2034724" cy="646331"/>
          </a:xfrm>
          <a:prstGeom prst="rect">
            <a:avLst/>
          </a:prstGeom>
          <a:noFill/>
        </p:spPr>
        <p:txBody>
          <a:bodyPr wrap="none" rtlCol="0">
            <a:spAutoFit/>
          </a:bodyPr>
          <a:lstStyle/>
          <a:p>
            <a:r>
              <a:rPr lang="en-IN" dirty="0" err="1"/>
              <a:t>Gray</a:t>
            </a:r>
            <a:r>
              <a:rPr lang="en-IN" dirty="0"/>
              <a:t> image formed </a:t>
            </a:r>
          </a:p>
          <a:p>
            <a:r>
              <a:rPr lang="en-IN" dirty="0"/>
              <a:t>By </a:t>
            </a:r>
          </a:p>
        </p:txBody>
      </p:sp>
      <mc:AlternateContent xmlns:mc="http://schemas.openxmlformats.org/markup-compatibility/2006" xmlns:a14="http://schemas.microsoft.com/office/drawing/2010/main">
        <mc:Choice Requires="a14">
          <p:sp>
            <p:nvSpPr>
              <p:cNvPr id="11" name="Rectangle 10"/>
              <p:cNvSpPr/>
              <p:nvPr/>
            </p:nvSpPr>
            <p:spPr>
              <a:xfrm>
                <a:off x="6986217" y="4781729"/>
                <a:ext cx="1449307" cy="629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IN" i="1">
                              <a:latin typeface="Cambria Math" panose="02040503050406030204" pitchFamily="18" charset="0"/>
                            </a:rPr>
                          </m:ctrlPr>
                        </m:fPr>
                        <m:num>
                          <m:d>
                            <m:dPr>
                              <m:ctrlPr>
                                <a:rPr lang="en-IN" i="1">
                                  <a:latin typeface="Cambria Math" panose="02040503050406030204" pitchFamily="18" charset="0"/>
                                </a:rPr>
                              </m:ctrlPr>
                            </m:dPr>
                            <m:e>
                              <m:r>
                                <a:rPr lang="en-IN" i="1">
                                  <a:latin typeface="Cambria Math" panose="02040503050406030204" pitchFamily="18" charset="0"/>
                                </a:rPr>
                                <m:t>𝑅</m:t>
                              </m:r>
                              <m:r>
                                <a:rPr lang="en-IN" i="0">
                                  <a:latin typeface="Cambria Math" panose="02040503050406030204" pitchFamily="18" charset="0"/>
                                </a:rPr>
                                <m:t>+</m:t>
                              </m:r>
                              <m:r>
                                <a:rPr lang="en-IN" i="1">
                                  <a:latin typeface="Cambria Math" panose="02040503050406030204" pitchFamily="18" charset="0"/>
                                </a:rPr>
                                <m:t>𝐺</m:t>
                              </m:r>
                              <m:r>
                                <a:rPr lang="en-IN" i="0">
                                  <a:latin typeface="Cambria Math" panose="02040503050406030204" pitchFamily="18" charset="0"/>
                                </a:rPr>
                                <m:t>+</m:t>
                              </m:r>
                              <m:r>
                                <a:rPr lang="en-IN" i="1">
                                  <a:latin typeface="Cambria Math" panose="02040503050406030204" pitchFamily="18" charset="0"/>
                                </a:rPr>
                                <m:t>𝐵</m:t>
                              </m:r>
                            </m:e>
                          </m:d>
                        </m:num>
                        <m:den>
                          <m:r>
                            <a:rPr lang="en-IN" i="0">
                              <a:latin typeface="Cambria Math" panose="02040503050406030204" pitchFamily="18" charset="0"/>
                            </a:rPr>
                            <m:t>3</m:t>
                          </m:r>
                        </m:den>
                      </m:f>
                    </m:oMath>
                  </m:oMathPara>
                </a14:m>
                <a:endParaRPr lang="en-IN" dirty="0"/>
              </a:p>
            </p:txBody>
          </p:sp>
        </mc:Choice>
        <mc:Fallback xmlns="">
          <p:sp>
            <p:nvSpPr>
              <p:cNvPr id="11" name="Rectangle 10"/>
              <p:cNvSpPr>
                <a:spLocks noRot="1" noChangeAspect="1" noMove="1" noResize="1" noEditPoints="1" noAdjustHandles="1" noChangeArrowheads="1" noChangeShapeType="1" noTextEdit="1"/>
              </p:cNvSpPr>
              <p:nvPr/>
            </p:nvSpPr>
            <p:spPr>
              <a:xfrm>
                <a:off x="6986217" y="4781729"/>
                <a:ext cx="1449307" cy="629852"/>
              </a:xfrm>
              <a:prstGeom prst="rect">
                <a:avLst/>
              </a:prstGeom>
              <a:blipFill rotWithShape="0">
                <a:blip r:embed="rId2"/>
                <a:stretch>
                  <a:fillRect/>
                </a:stretch>
              </a:blipFill>
            </p:spPr>
            <p:txBody>
              <a:bodyPr/>
              <a:lstStyle/>
              <a:p>
                <a:r>
                  <a:rPr lang="en-IN">
                    <a:noFill/>
                  </a:rPr>
                  <a:t> </a:t>
                </a:r>
              </a:p>
            </p:txBody>
          </p:sp>
        </mc:Fallback>
      </mc:AlternateContent>
      <p:graphicFrame>
        <p:nvGraphicFramePr>
          <p:cNvPr id="12" name="Table 11"/>
          <p:cNvGraphicFramePr>
            <a:graphicFrameLocks noGrp="1"/>
          </p:cNvGraphicFramePr>
          <p:nvPr>
            <p:extLst>
              <p:ext uri="{D42A27DB-BD31-4B8C-83A1-F6EECF244321}">
                <p14:modId xmlns:p14="http://schemas.microsoft.com/office/powerpoint/2010/main" val="2096767492"/>
              </p:ext>
            </p:extLst>
          </p:nvPr>
        </p:nvGraphicFramePr>
        <p:xfrm>
          <a:off x="3449782" y="619760"/>
          <a:ext cx="436418" cy="370840"/>
        </p:xfrm>
        <a:graphic>
          <a:graphicData uri="http://schemas.openxmlformats.org/drawingml/2006/table">
            <a:tbl>
              <a:tblPr firstRow="1" bandRow="1">
                <a:tableStyleId>{5C22544A-7EE6-4342-B048-85BDC9FD1C3A}</a:tableStyleId>
              </a:tblPr>
              <a:tblGrid>
                <a:gridCol w="436418">
                  <a:extLst>
                    <a:ext uri="{9D8B030D-6E8A-4147-A177-3AD203B41FA5}">
                      <a16:colId xmlns:a16="http://schemas.microsoft.com/office/drawing/2014/main" val="20000"/>
                    </a:ext>
                  </a:extLst>
                </a:gridCol>
              </a:tblGrid>
              <a:tr h="370840">
                <a:tc>
                  <a:txBody>
                    <a:bodyPr/>
                    <a:lstStyle/>
                    <a:p>
                      <a:r>
                        <a:rPr lang="en-IN" dirty="0">
                          <a:solidFill>
                            <a:schemeClr val="tx1"/>
                          </a:solidFill>
                        </a:rPr>
                        <a:t>B</a:t>
                      </a:r>
                    </a:p>
                  </a:txBody>
                  <a:tcPr>
                    <a:noFill/>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575511075"/>
              </p:ext>
            </p:extLst>
          </p:nvPr>
        </p:nvGraphicFramePr>
        <p:xfrm>
          <a:off x="2286000" y="1033780"/>
          <a:ext cx="436418" cy="370840"/>
        </p:xfrm>
        <a:graphic>
          <a:graphicData uri="http://schemas.openxmlformats.org/drawingml/2006/table">
            <a:tbl>
              <a:tblPr firstRow="1" bandRow="1">
                <a:tableStyleId>{5C22544A-7EE6-4342-B048-85BDC9FD1C3A}</a:tableStyleId>
              </a:tblPr>
              <a:tblGrid>
                <a:gridCol w="436418">
                  <a:extLst>
                    <a:ext uri="{9D8B030D-6E8A-4147-A177-3AD203B41FA5}">
                      <a16:colId xmlns:a16="http://schemas.microsoft.com/office/drawing/2014/main" val="20000"/>
                    </a:ext>
                  </a:extLst>
                </a:gridCol>
              </a:tblGrid>
              <a:tr h="370840">
                <a:tc>
                  <a:txBody>
                    <a:bodyPr/>
                    <a:lstStyle/>
                    <a:p>
                      <a:r>
                        <a:rPr lang="en-IN" dirty="0">
                          <a:solidFill>
                            <a:schemeClr val="tx1"/>
                          </a:solidFill>
                        </a:rPr>
                        <a:t>G</a:t>
                      </a:r>
                    </a:p>
                  </a:txBody>
                  <a:tcPr>
                    <a:noFill/>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4121853067"/>
              </p:ext>
            </p:extLst>
          </p:nvPr>
        </p:nvGraphicFramePr>
        <p:xfrm>
          <a:off x="1517073" y="1233055"/>
          <a:ext cx="436418" cy="370840"/>
        </p:xfrm>
        <a:graphic>
          <a:graphicData uri="http://schemas.openxmlformats.org/drawingml/2006/table">
            <a:tbl>
              <a:tblPr firstRow="1" bandRow="1">
                <a:tableStyleId>{5C22544A-7EE6-4342-B048-85BDC9FD1C3A}</a:tableStyleId>
              </a:tblPr>
              <a:tblGrid>
                <a:gridCol w="436418">
                  <a:extLst>
                    <a:ext uri="{9D8B030D-6E8A-4147-A177-3AD203B41FA5}">
                      <a16:colId xmlns:a16="http://schemas.microsoft.com/office/drawing/2014/main" val="20000"/>
                    </a:ext>
                  </a:extLst>
                </a:gridCol>
              </a:tblGrid>
              <a:tr h="370840">
                <a:tc>
                  <a:txBody>
                    <a:bodyPr/>
                    <a:lstStyle/>
                    <a:p>
                      <a:r>
                        <a:rPr lang="en-IN" dirty="0">
                          <a:solidFill>
                            <a:schemeClr val="tx1"/>
                          </a:solidFill>
                        </a:rPr>
                        <a:t>R</a:t>
                      </a:r>
                    </a:p>
                  </a:txBody>
                  <a:tcPr>
                    <a:noFill/>
                  </a:tcPr>
                </a:tc>
                <a:extLst>
                  <a:ext uri="{0D108BD9-81ED-4DB2-BD59-A6C34878D82A}">
                    <a16:rowId xmlns:a16="http://schemas.microsoft.com/office/drawing/2014/main" val="10000"/>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919666416"/>
              </p:ext>
            </p:extLst>
          </p:nvPr>
        </p:nvGraphicFramePr>
        <p:xfrm>
          <a:off x="6074646" y="2355276"/>
          <a:ext cx="457200" cy="3708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0000"/>
                    </a:ext>
                  </a:extLst>
                </a:gridCol>
              </a:tblGrid>
              <a:tr h="370840">
                <a:tc>
                  <a:txBody>
                    <a:bodyPr/>
                    <a:lstStyle/>
                    <a:p>
                      <a:r>
                        <a:rPr lang="en-IN" sz="1100" dirty="0" err="1">
                          <a:solidFill>
                            <a:schemeClr val="tx1"/>
                          </a:solidFill>
                        </a:rPr>
                        <a:t>Gray</a:t>
                      </a:r>
                      <a:endParaRPr lang="en-IN"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19507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40000"/>
              <a:lumOff val="60000"/>
            </a:schemeClr>
          </a:solidFill>
        </p:spPr>
        <p:txBody>
          <a:bodyPr>
            <a:normAutofit/>
          </a:bodyPr>
          <a:lstStyle/>
          <a:p>
            <a:r>
              <a:rPr lang="en-US" sz="2800" b="1" dirty="0">
                <a:solidFill>
                  <a:schemeClr val="accent3"/>
                </a:solidFill>
              </a:rPr>
              <a:t>Histogram Equalization  </a:t>
            </a:r>
          </a:p>
        </p:txBody>
      </p:sp>
      <p:sp>
        <p:nvSpPr>
          <p:cNvPr id="3" name="Content Placeholder 2"/>
          <p:cNvSpPr>
            <a:spLocks noGrp="1"/>
          </p:cNvSpPr>
          <p:nvPr>
            <p:ph idx="1"/>
          </p:nvPr>
        </p:nvSpPr>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sp>
        <p:nvSpPr>
          <p:cNvPr id="8" name="Content Placeholder 2"/>
          <p:cNvSpPr txBox="1">
            <a:spLocks/>
          </p:cNvSpPr>
          <p:nvPr/>
        </p:nvSpPr>
        <p:spPr>
          <a:xfrm>
            <a:off x="822960" y="990600"/>
            <a:ext cx="749808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Arial" pitchFamily="34" charset="0"/>
              <a:buNone/>
            </a:pPr>
            <a:endParaRPr lang="en-US" sz="2800" b="1" dirty="0">
              <a:solidFill>
                <a:schemeClr val="accent3">
                  <a:lumMod val="75000"/>
                </a:schemeClr>
              </a:solidFill>
              <a:cs typeface="Times New Roman" pitchFamily="18" charset="0"/>
            </a:endParaRPr>
          </a:p>
          <a:p>
            <a:pPr algn="just"/>
            <a:r>
              <a:rPr lang="en-IN" sz="2400" dirty="0"/>
              <a:t>Histograms are the basis for numerous spatial domain processing techniques.</a:t>
            </a:r>
          </a:p>
          <a:p>
            <a:pPr algn="just"/>
            <a:r>
              <a:rPr lang="en-IN" sz="2400" dirty="0"/>
              <a:t>Its manipulation can be used effectively for image enhancement.</a:t>
            </a:r>
          </a:p>
          <a:p>
            <a:pPr algn="just"/>
            <a:r>
              <a:rPr lang="en-IN" sz="2400" dirty="0"/>
              <a:t>Histogram equalization automatically determines a transformation function that seeks to produce an output image that has a uniform histogram. </a:t>
            </a:r>
          </a:p>
          <a:p>
            <a:pPr algn="just"/>
            <a:r>
              <a:rPr lang="en-IN" sz="2400" dirty="0"/>
              <a:t>When automatic enhancement is desired, this is a good approach because the results from this technique are predictable and the method is simple to implement.</a:t>
            </a:r>
          </a:p>
          <a:p>
            <a:pPr algn="just"/>
            <a:endParaRPr lang="en-IN" sz="2400" dirty="0"/>
          </a:p>
          <a:p>
            <a:pPr algn="just"/>
            <a:endParaRPr lang="en-US" sz="2200" dirty="0">
              <a:solidFill>
                <a:schemeClr val="accent3">
                  <a:lumMod val="75000"/>
                </a:schemeClr>
              </a:solidFill>
            </a:endParaRPr>
          </a:p>
        </p:txBody>
      </p:sp>
    </p:spTree>
    <p:extLst>
      <p:ext uri="{BB962C8B-B14F-4D97-AF65-F5344CB8AC3E}">
        <p14:creationId xmlns:p14="http://schemas.microsoft.com/office/powerpoint/2010/main" val="823977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80" y="295017"/>
            <a:ext cx="8216519" cy="868362"/>
          </a:xfrm>
          <a:solidFill>
            <a:schemeClr val="accent2">
              <a:lumMod val="40000"/>
              <a:lumOff val="60000"/>
            </a:schemeClr>
          </a:solidFill>
        </p:spPr>
        <p:txBody>
          <a:bodyPr>
            <a:normAutofit/>
          </a:bodyPr>
          <a:lstStyle/>
          <a:p>
            <a:r>
              <a:rPr lang="en-US" sz="2800" b="1" dirty="0">
                <a:solidFill>
                  <a:schemeClr val="accent3"/>
                </a:solidFill>
              </a:rPr>
              <a:t>Histogram Equalization on Gray Scale Image  </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sp>
        <p:nvSpPr>
          <p:cNvPr id="7" name="Rectangle 6"/>
          <p:cNvSpPr/>
          <p:nvPr/>
        </p:nvSpPr>
        <p:spPr>
          <a:xfrm>
            <a:off x="5105400" y="5029200"/>
            <a:ext cx="3733800" cy="430887"/>
          </a:xfrm>
          <a:prstGeom prst="rect">
            <a:avLst/>
          </a:prstGeom>
        </p:spPr>
        <p:txBody>
          <a:bodyPr wrap="square">
            <a:spAutoFit/>
          </a:bodyPr>
          <a:lstStyle/>
          <a:p>
            <a:pPr algn="ctr"/>
            <a:r>
              <a:rPr lang="en-US" sz="2200" b="1" dirty="0">
                <a:latin typeface="Times New Roman"/>
                <a:ea typeface="Times New Roman"/>
              </a:rPr>
              <a:t>Histogram Equalization  </a:t>
            </a:r>
            <a:endParaRPr lang="en-IN" sz="2200" dirty="0"/>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3751" y="1752600"/>
            <a:ext cx="4480249"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Dell-pc\Pictures\5graysca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752600"/>
            <a:ext cx="4267201" cy="31735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4953000"/>
            <a:ext cx="249396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Arrow 9"/>
          <p:cNvSpPr/>
          <p:nvPr/>
        </p:nvSpPr>
        <p:spPr>
          <a:xfrm>
            <a:off x="4267200" y="3048000"/>
            <a:ext cx="609600" cy="457200"/>
          </a:xfrm>
          <a:prstGeom prst="rightArrow">
            <a:avLst/>
          </a:prstGeom>
          <a:ln>
            <a:solidFill>
              <a:srgbClr val="FF99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066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blinds(horizontal)">
                                      <p:cBhvr>
                                        <p:cTn id="12"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14" y="274638"/>
            <a:ext cx="8453974" cy="868362"/>
          </a:xfrm>
          <a:solidFill>
            <a:schemeClr val="accent2">
              <a:lumMod val="40000"/>
              <a:lumOff val="60000"/>
            </a:schemeClr>
          </a:solidFill>
        </p:spPr>
        <p:txBody>
          <a:bodyPr>
            <a:normAutofit/>
          </a:bodyPr>
          <a:lstStyle/>
          <a:p>
            <a:r>
              <a:rPr lang="en-US" sz="2800" b="1" dirty="0">
                <a:solidFill>
                  <a:schemeClr val="accent3"/>
                </a:solidFill>
              </a:rPr>
              <a:t>Comparison of pixels   </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sp>
        <p:nvSpPr>
          <p:cNvPr id="7" name="Rectangle 6"/>
          <p:cNvSpPr/>
          <p:nvPr/>
        </p:nvSpPr>
        <p:spPr>
          <a:xfrm>
            <a:off x="3209131" y="5264029"/>
            <a:ext cx="3733800" cy="430887"/>
          </a:xfrm>
          <a:prstGeom prst="rect">
            <a:avLst/>
          </a:prstGeom>
        </p:spPr>
        <p:txBody>
          <a:bodyPr wrap="square">
            <a:spAutoFit/>
          </a:bodyPr>
          <a:lstStyle/>
          <a:p>
            <a:pPr algn="ctr"/>
            <a:r>
              <a:rPr lang="en-US" sz="2200" b="1" dirty="0">
                <a:latin typeface="Times New Roman"/>
                <a:ea typeface="Times New Roman"/>
              </a:rPr>
              <a:t> </a:t>
            </a:r>
            <a:endParaRPr lang="en-IN" sz="2200" dirty="0"/>
          </a:p>
        </p:txBody>
      </p:sp>
      <p:pic>
        <p:nvPicPr>
          <p:cNvPr id="6" name="Picture 5" descr="G:\im1graph.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75" y="2348930"/>
            <a:ext cx="4762500" cy="2317774"/>
          </a:xfrm>
          <a:prstGeom prst="rect">
            <a:avLst/>
          </a:prstGeom>
          <a:noFill/>
          <a:ln>
            <a:noFill/>
          </a:ln>
        </p:spPr>
      </p:pic>
      <p:pic>
        <p:nvPicPr>
          <p:cNvPr id="8" name="Picture 7" descr="G:\im2graph.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5375" y="2334057"/>
            <a:ext cx="4238625" cy="2162175"/>
          </a:xfrm>
          <a:prstGeom prst="rect">
            <a:avLst/>
          </a:prstGeom>
          <a:noFill/>
          <a:ln>
            <a:noFill/>
          </a:ln>
        </p:spPr>
      </p:pic>
      <p:sp>
        <p:nvSpPr>
          <p:cNvPr id="9" name="Rectangle 8"/>
          <p:cNvSpPr/>
          <p:nvPr/>
        </p:nvSpPr>
        <p:spPr>
          <a:xfrm>
            <a:off x="5076031" y="4651831"/>
            <a:ext cx="3733800" cy="430887"/>
          </a:xfrm>
          <a:prstGeom prst="rect">
            <a:avLst/>
          </a:prstGeom>
        </p:spPr>
        <p:txBody>
          <a:bodyPr wrap="square">
            <a:spAutoFit/>
          </a:bodyPr>
          <a:lstStyle/>
          <a:p>
            <a:pPr algn="ctr"/>
            <a:r>
              <a:rPr lang="en-US" sz="2200" b="1" dirty="0">
                <a:latin typeface="Times New Roman"/>
                <a:ea typeface="Times New Roman"/>
              </a:rPr>
              <a:t>Histogram Equalization  </a:t>
            </a:r>
            <a:endParaRPr lang="en-IN" sz="2200" dirty="0"/>
          </a:p>
        </p:txBody>
      </p:sp>
      <p:sp>
        <p:nvSpPr>
          <p:cNvPr id="10" name="Rectangle 9"/>
          <p:cNvSpPr/>
          <p:nvPr/>
        </p:nvSpPr>
        <p:spPr>
          <a:xfrm>
            <a:off x="479714" y="4651831"/>
            <a:ext cx="3733800" cy="430887"/>
          </a:xfrm>
          <a:prstGeom prst="rect">
            <a:avLst/>
          </a:prstGeom>
        </p:spPr>
        <p:txBody>
          <a:bodyPr wrap="square">
            <a:spAutoFit/>
          </a:bodyPr>
          <a:lstStyle/>
          <a:p>
            <a:pPr algn="ctr"/>
            <a:r>
              <a:rPr lang="en-US" sz="2200" b="1" dirty="0">
                <a:latin typeface="Times New Roman"/>
                <a:ea typeface="Times New Roman"/>
              </a:rPr>
              <a:t>Gray Scale </a:t>
            </a:r>
            <a:endParaRPr lang="en-IN" sz="2200" dirty="0"/>
          </a:p>
        </p:txBody>
      </p:sp>
      <p:sp>
        <p:nvSpPr>
          <p:cNvPr id="11" name="Rectangle 10"/>
          <p:cNvSpPr/>
          <p:nvPr/>
        </p:nvSpPr>
        <p:spPr>
          <a:xfrm>
            <a:off x="609601" y="5694916"/>
            <a:ext cx="8200230" cy="430887"/>
          </a:xfrm>
          <a:prstGeom prst="rect">
            <a:avLst/>
          </a:prstGeom>
        </p:spPr>
        <p:txBody>
          <a:bodyPr wrap="square">
            <a:spAutoFit/>
          </a:bodyPr>
          <a:lstStyle/>
          <a:p>
            <a:pPr algn="ctr"/>
            <a:r>
              <a:rPr lang="en-US" sz="2200" b="1" dirty="0">
                <a:latin typeface="Times New Roman"/>
                <a:ea typeface="Times New Roman"/>
              </a:rPr>
              <a:t>Scale X-axis: Gray scale intensity Y-axis: Number of  Pixels </a:t>
            </a:r>
            <a:endParaRPr lang="en-IN" sz="2200" dirty="0"/>
          </a:p>
        </p:txBody>
      </p:sp>
      <p:sp>
        <p:nvSpPr>
          <p:cNvPr id="12" name="Right Arrow 11"/>
          <p:cNvSpPr/>
          <p:nvPr/>
        </p:nvSpPr>
        <p:spPr>
          <a:xfrm>
            <a:off x="4503343" y="3035744"/>
            <a:ext cx="609600" cy="457200"/>
          </a:xfrm>
          <a:prstGeom prst="rightArrow">
            <a:avLst/>
          </a:prstGeom>
          <a:ln>
            <a:solidFill>
              <a:srgbClr val="FF99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Action Button: Home 12">
            <a:hlinkClick r:id="rId4" action="ppaction://hlinksldjump" highlightClick="1"/>
          </p:cNvPr>
          <p:cNvSpPr/>
          <p:nvPr/>
        </p:nvSpPr>
        <p:spPr>
          <a:xfrm>
            <a:off x="8077200" y="6096000"/>
            <a:ext cx="533400" cy="381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67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936" y="289719"/>
            <a:ext cx="8311007" cy="868362"/>
          </a:xfrm>
          <a:solidFill>
            <a:schemeClr val="accent2">
              <a:lumMod val="40000"/>
              <a:lumOff val="60000"/>
            </a:schemeClr>
          </a:solidFill>
        </p:spPr>
        <p:txBody>
          <a:bodyPr>
            <a:normAutofit/>
          </a:bodyPr>
          <a:lstStyle/>
          <a:p>
            <a:r>
              <a:rPr lang="en-US" sz="2800" b="1" dirty="0">
                <a:solidFill>
                  <a:schemeClr val="accent3"/>
                </a:solidFill>
              </a:rPr>
              <a:t>Subtraction of Images</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sp>
        <p:nvSpPr>
          <p:cNvPr id="10" name="Content Placeholder 2"/>
          <p:cNvSpPr txBox="1">
            <a:spLocks/>
          </p:cNvSpPr>
          <p:nvPr/>
        </p:nvSpPr>
        <p:spPr>
          <a:xfrm>
            <a:off x="914400" y="838200"/>
            <a:ext cx="749808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Arial" pitchFamily="34" charset="0"/>
              <a:buNone/>
            </a:pPr>
            <a:endParaRPr lang="en-US" sz="2800" b="1" dirty="0">
              <a:solidFill>
                <a:schemeClr val="accent3">
                  <a:lumMod val="75000"/>
                </a:schemeClr>
              </a:solidFill>
              <a:cs typeface="Times New Roman" pitchFamily="18" charset="0"/>
            </a:endParaRPr>
          </a:p>
          <a:p>
            <a:pPr algn="just"/>
            <a:r>
              <a:rPr lang="en-IN" sz="2400" dirty="0"/>
              <a:t>In order to obtain only red coloured objects from an image we subtract  the </a:t>
            </a:r>
            <a:r>
              <a:rPr lang="en-IN" sz="2400" dirty="0" err="1"/>
              <a:t>gray</a:t>
            </a:r>
            <a:r>
              <a:rPr lang="en-IN" sz="2400" dirty="0"/>
              <a:t> channel image from the red channel image by eliminating all other coloured objects except red  coloured objects.</a:t>
            </a:r>
          </a:p>
          <a:p>
            <a:pPr algn="just"/>
            <a:endParaRPr lang="en-US" sz="2200" dirty="0">
              <a:solidFill>
                <a:schemeClr val="accent3">
                  <a:lumMod val="75000"/>
                </a:schemeClr>
              </a:solidFill>
            </a:endParaRPr>
          </a:p>
        </p:txBody>
      </p:sp>
      <p:pic>
        <p:nvPicPr>
          <p:cNvPr id="4" name="Picture 3"/>
          <p:cNvPicPr>
            <a:picLocks noChangeAspect="1"/>
          </p:cNvPicPr>
          <p:nvPr/>
        </p:nvPicPr>
        <p:blipFill>
          <a:blip r:embed="rId2" cstate="print"/>
          <a:stretch>
            <a:fillRect/>
          </a:stretch>
        </p:blipFill>
        <p:spPr>
          <a:xfrm>
            <a:off x="977434" y="3526240"/>
            <a:ext cx="7695650" cy="2286000"/>
          </a:xfrm>
          <a:prstGeom prst="rect">
            <a:avLst/>
          </a:prstGeom>
        </p:spPr>
      </p:pic>
      <p:sp>
        <p:nvSpPr>
          <p:cNvPr id="5" name="TextBox 4"/>
          <p:cNvSpPr txBox="1"/>
          <p:nvPr/>
        </p:nvSpPr>
        <p:spPr>
          <a:xfrm>
            <a:off x="1447800" y="6139934"/>
            <a:ext cx="2070503" cy="369332"/>
          </a:xfrm>
          <a:prstGeom prst="rect">
            <a:avLst/>
          </a:prstGeom>
          <a:noFill/>
        </p:spPr>
        <p:txBody>
          <a:bodyPr wrap="none" rtlCol="0">
            <a:spAutoFit/>
          </a:bodyPr>
          <a:lstStyle/>
          <a:p>
            <a:r>
              <a:rPr lang="en-IN" dirty="0"/>
              <a:t>0 – Black 255- white</a:t>
            </a:r>
          </a:p>
        </p:txBody>
      </p:sp>
    </p:spTree>
    <p:extLst>
      <p:ext uri="{BB962C8B-B14F-4D97-AF65-F5344CB8AC3E}">
        <p14:creationId xmlns:p14="http://schemas.microsoft.com/office/powerpoint/2010/main" val="2894916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2732"/>
            <a:ext cx="8488680" cy="868362"/>
          </a:xfrm>
          <a:solidFill>
            <a:schemeClr val="accent2">
              <a:lumMod val="40000"/>
              <a:lumOff val="60000"/>
            </a:schemeClr>
          </a:solidFill>
        </p:spPr>
        <p:txBody>
          <a:bodyPr>
            <a:normAutofit/>
          </a:bodyPr>
          <a:lstStyle/>
          <a:p>
            <a:r>
              <a:rPr lang="en-US" sz="2800" b="1" dirty="0">
                <a:solidFill>
                  <a:schemeClr val="accent3"/>
                </a:solidFill>
              </a:rPr>
              <a:t>Subtraction of Images</a:t>
            </a:r>
          </a:p>
        </p:txBody>
      </p:sp>
      <p:sp>
        <p:nvSpPr>
          <p:cNvPr id="3" name="Content Placeholder 2"/>
          <p:cNvSpPr>
            <a:spLocks noGrp="1"/>
          </p:cNvSpPr>
          <p:nvPr>
            <p:ph idx="1"/>
          </p:nvPr>
        </p:nvSpPr>
        <p:spPr>
          <a:xfrm>
            <a:off x="-152400" y="1066800"/>
            <a:ext cx="9677400" cy="60198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sp>
        <p:nvSpPr>
          <p:cNvPr id="4" name="Rectangle 3"/>
          <p:cNvSpPr/>
          <p:nvPr/>
        </p:nvSpPr>
        <p:spPr>
          <a:xfrm>
            <a:off x="145572" y="3213926"/>
            <a:ext cx="2618667" cy="430887"/>
          </a:xfrm>
          <a:prstGeom prst="rect">
            <a:avLst/>
          </a:prstGeom>
        </p:spPr>
        <p:txBody>
          <a:bodyPr wrap="square">
            <a:spAutoFit/>
          </a:bodyPr>
          <a:lstStyle/>
          <a:p>
            <a:pPr algn="ctr"/>
            <a:r>
              <a:rPr lang="en-US" sz="2200" b="1" dirty="0">
                <a:latin typeface="Times New Roman"/>
                <a:ea typeface="Times New Roman"/>
              </a:rPr>
              <a:t>Green gray image </a:t>
            </a:r>
            <a:endParaRPr lang="en-IN" sz="2200" dirty="0"/>
          </a:p>
        </p:txBody>
      </p:sp>
      <p:sp>
        <p:nvSpPr>
          <p:cNvPr id="11" name="Rectangle 10"/>
          <p:cNvSpPr/>
          <p:nvPr/>
        </p:nvSpPr>
        <p:spPr>
          <a:xfrm>
            <a:off x="5924739" y="3264322"/>
            <a:ext cx="3147218" cy="430887"/>
          </a:xfrm>
          <a:prstGeom prst="rect">
            <a:avLst/>
          </a:prstGeom>
        </p:spPr>
        <p:txBody>
          <a:bodyPr wrap="square">
            <a:spAutoFit/>
          </a:bodyPr>
          <a:lstStyle/>
          <a:p>
            <a:pPr algn="ctr"/>
            <a:r>
              <a:rPr lang="en-US" sz="2200" b="1" dirty="0">
                <a:latin typeface="Times New Roman"/>
                <a:ea typeface="Times New Roman"/>
              </a:rPr>
              <a:t> Subtracted green image </a:t>
            </a:r>
            <a:endParaRPr lang="en-IN" sz="2200" dirty="0"/>
          </a:p>
        </p:txBody>
      </p:sp>
      <p:sp>
        <p:nvSpPr>
          <p:cNvPr id="12" name="Rectangle 11"/>
          <p:cNvSpPr/>
          <p:nvPr/>
        </p:nvSpPr>
        <p:spPr>
          <a:xfrm>
            <a:off x="3391146" y="3273287"/>
            <a:ext cx="2286000" cy="430887"/>
          </a:xfrm>
          <a:prstGeom prst="rect">
            <a:avLst/>
          </a:prstGeom>
        </p:spPr>
        <p:txBody>
          <a:bodyPr wrap="square">
            <a:spAutoFit/>
          </a:bodyPr>
          <a:lstStyle/>
          <a:p>
            <a:pPr algn="ctr"/>
            <a:r>
              <a:rPr lang="en-US" sz="2200" b="1" dirty="0">
                <a:latin typeface="Times New Roman"/>
                <a:ea typeface="Times New Roman"/>
              </a:rPr>
              <a:t>Gray scale image </a:t>
            </a:r>
            <a:endParaRPr lang="en-IN" sz="2200" dirty="0"/>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25" y="1155510"/>
            <a:ext cx="3081149" cy="2050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3596" y="1163168"/>
            <a:ext cx="2941099" cy="214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4739" y="1149278"/>
            <a:ext cx="3203355" cy="210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C:\Users\Dell-pc\Desktop\Parth_matlab_images\7bluegrey.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61" y="3756989"/>
            <a:ext cx="3190875" cy="2428875"/>
          </a:xfrm>
          <a:prstGeom prst="rect">
            <a:avLst/>
          </a:prstGeom>
          <a:noFill/>
          <a:ln>
            <a:noFill/>
          </a:ln>
        </p:spPr>
      </p:pic>
      <p:pic>
        <p:nvPicPr>
          <p:cNvPr id="1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66461" y="3651421"/>
            <a:ext cx="2920037" cy="2534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1485" y="3778860"/>
            <a:ext cx="3300472" cy="241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396661" y="6119558"/>
            <a:ext cx="2286000" cy="430887"/>
          </a:xfrm>
          <a:prstGeom prst="rect">
            <a:avLst/>
          </a:prstGeom>
        </p:spPr>
        <p:txBody>
          <a:bodyPr wrap="square">
            <a:spAutoFit/>
          </a:bodyPr>
          <a:lstStyle/>
          <a:p>
            <a:pPr algn="ctr"/>
            <a:r>
              <a:rPr lang="en-US" sz="2200" b="1" dirty="0">
                <a:latin typeface="Times New Roman"/>
                <a:ea typeface="Times New Roman"/>
              </a:rPr>
              <a:t> Blue gray image </a:t>
            </a:r>
            <a:endParaRPr lang="en-IN" sz="2200" dirty="0"/>
          </a:p>
        </p:txBody>
      </p:sp>
      <p:sp>
        <p:nvSpPr>
          <p:cNvPr id="20" name="Rectangle 19"/>
          <p:cNvSpPr/>
          <p:nvPr/>
        </p:nvSpPr>
        <p:spPr>
          <a:xfrm>
            <a:off x="3308912" y="6094601"/>
            <a:ext cx="2286000" cy="430887"/>
          </a:xfrm>
          <a:prstGeom prst="rect">
            <a:avLst/>
          </a:prstGeom>
        </p:spPr>
        <p:txBody>
          <a:bodyPr wrap="square">
            <a:spAutoFit/>
          </a:bodyPr>
          <a:lstStyle/>
          <a:p>
            <a:pPr algn="ctr"/>
            <a:r>
              <a:rPr lang="en-US" sz="2200" b="1" dirty="0">
                <a:latin typeface="Times New Roman"/>
                <a:ea typeface="Times New Roman"/>
              </a:rPr>
              <a:t>Gray scale image </a:t>
            </a:r>
            <a:endParaRPr lang="en-IN" sz="2200" dirty="0"/>
          </a:p>
        </p:txBody>
      </p:sp>
      <p:sp>
        <p:nvSpPr>
          <p:cNvPr id="21" name="Rectangle 20"/>
          <p:cNvSpPr/>
          <p:nvPr/>
        </p:nvSpPr>
        <p:spPr>
          <a:xfrm>
            <a:off x="5837363" y="6034428"/>
            <a:ext cx="3147218" cy="430887"/>
          </a:xfrm>
          <a:prstGeom prst="rect">
            <a:avLst/>
          </a:prstGeom>
        </p:spPr>
        <p:txBody>
          <a:bodyPr wrap="square">
            <a:spAutoFit/>
          </a:bodyPr>
          <a:lstStyle/>
          <a:p>
            <a:pPr algn="ctr"/>
            <a:r>
              <a:rPr lang="en-US" sz="2200" b="1" dirty="0">
                <a:latin typeface="Times New Roman"/>
                <a:ea typeface="Times New Roman"/>
              </a:rPr>
              <a:t> Subtracted Blue image </a:t>
            </a:r>
            <a:endParaRPr lang="en-IN" sz="2200" dirty="0"/>
          </a:p>
        </p:txBody>
      </p:sp>
      <p:sp>
        <p:nvSpPr>
          <p:cNvPr id="19" name="Action Button: Home 18">
            <a:hlinkClick r:id="rId8" action="ppaction://hlinksldjump" highlightClick="1"/>
          </p:cNvPr>
          <p:cNvSpPr/>
          <p:nvPr/>
        </p:nvSpPr>
        <p:spPr>
          <a:xfrm>
            <a:off x="8001000" y="6400800"/>
            <a:ext cx="533400" cy="381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137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81" y="198438"/>
            <a:ext cx="8311007" cy="868362"/>
          </a:xfrm>
          <a:solidFill>
            <a:schemeClr val="accent2">
              <a:lumMod val="40000"/>
              <a:lumOff val="60000"/>
            </a:schemeClr>
          </a:solidFill>
        </p:spPr>
        <p:txBody>
          <a:bodyPr>
            <a:normAutofit/>
          </a:bodyPr>
          <a:lstStyle/>
          <a:p>
            <a:r>
              <a:rPr lang="en-US" sz="2800" b="1" dirty="0">
                <a:solidFill>
                  <a:schemeClr val="accent3"/>
                </a:solidFill>
              </a:rPr>
              <a:t> Median Filtering</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sp>
        <p:nvSpPr>
          <p:cNvPr id="4" name="Content Placeholder 2"/>
          <p:cNvSpPr txBox="1">
            <a:spLocks/>
          </p:cNvSpPr>
          <p:nvPr/>
        </p:nvSpPr>
        <p:spPr>
          <a:xfrm>
            <a:off x="1219200" y="990600"/>
            <a:ext cx="749808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Arial" pitchFamily="34" charset="0"/>
              <a:buNone/>
            </a:pPr>
            <a:endParaRPr lang="en-US" sz="2800" b="1" dirty="0">
              <a:solidFill>
                <a:schemeClr val="accent3">
                  <a:lumMod val="75000"/>
                </a:schemeClr>
              </a:solidFill>
              <a:cs typeface="Times New Roman" pitchFamily="18" charset="0"/>
            </a:endParaRPr>
          </a:p>
          <a:p>
            <a:pPr algn="just"/>
            <a:r>
              <a:rPr lang="en-US" sz="2400" dirty="0"/>
              <a:t> </a:t>
            </a:r>
            <a:r>
              <a:rPr lang="en-IN" sz="2400" dirty="0"/>
              <a:t>The median filter is a nonlinear digital filtering technique, often used to remove noise. Such noise reduction is a typical pre-processing step to improve the results of later processing (for example, edge detection on an image).</a:t>
            </a:r>
          </a:p>
          <a:p>
            <a:pPr algn="just"/>
            <a:r>
              <a:rPr lang="en-IN" sz="2400" dirty="0"/>
              <a:t> Median filtering is very widely used in digital image processing because, under certain conditions, it preserves edges while removing noise.</a:t>
            </a:r>
          </a:p>
          <a:p>
            <a:pPr algn="just"/>
            <a:r>
              <a:rPr lang="en-IN" sz="2400" dirty="0"/>
              <a:t>The main idea of the median filter is to run through the signal entry by entry, replacing each entry with the median of neighbouring entries. </a:t>
            </a:r>
          </a:p>
          <a:p>
            <a:endParaRPr lang="en-US" sz="2400" dirty="0"/>
          </a:p>
          <a:p>
            <a:pPr algn="just">
              <a:buFont typeface="Arial" pitchFamily="34" charset="0"/>
              <a:buNone/>
            </a:pPr>
            <a:endParaRPr lang="en-US" sz="2200" dirty="0">
              <a:solidFill>
                <a:schemeClr val="accent3">
                  <a:lumMod val="75000"/>
                </a:schemeClr>
              </a:solidFill>
            </a:endParaRPr>
          </a:p>
        </p:txBody>
      </p:sp>
    </p:spTree>
    <p:extLst>
      <p:ext uri="{BB962C8B-B14F-4D97-AF65-F5344CB8AC3E}">
        <p14:creationId xmlns:p14="http://schemas.microsoft.com/office/powerpoint/2010/main" val="2618602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553616345"/>
              </p:ext>
            </p:extLst>
          </p:nvPr>
        </p:nvGraphicFramePr>
        <p:xfrm>
          <a:off x="209550" y="243840"/>
          <a:ext cx="4000500" cy="2103120"/>
        </p:xfrm>
        <a:graphic>
          <a:graphicData uri="http://schemas.openxmlformats.org/drawingml/2006/table">
            <a:tbl>
              <a:tblPr firstRow="1" bandRow="1">
                <a:tableStyleId>{5940675A-B579-460E-94D1-54222C63F5DA}</a:tableStyleId>
              </a:tblPr>
              <a:tblGrid>
                <a:gridCol w="133350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1333500">
                  <a:extLst>
                    <a:ext uri="{9D8B030D-6E8A-4147-A177-3AD203B41FA5}">
                      <a16:colId xmlns:a16="http://schemas.microsoft.com/office/drawing/2014/main" val="20002"/>
                    </a:ext>
                  </a:extLst>
                </a:gridCol>
              </a:tblGrid>
              <a:tr h="370840">
                <a:tc>
                  <a:txBody>
                    <a:bodyPr/>
                    <a:lstStyle/>
                    <a:p>
                      <a:pPr algn="ctr"/>
                      <a:r>
                        <a:rPr lang="en-IN" sz="4000" dirty="0"/>
                        <a:t>7</a:t>
                      </a:r>
                    </a:p>
                  </a:txBody>
                  <a:tcPr/>
                </a:tc>
                <a:tc>
                  <a:txBody>
                    <a:bodyPr/>
                    <a:lstStyle/>
                    <a:p>
                      <a:pPr algn="ctr"/>
                      <a:r>
                        <a:rPr lang="en-IN" sz="4000" dirty="0"/>
                        <a:t>9</a:t>
                      </a:r>
                    </a:p>
                  </a:txBody>
                  <a:tcPr/>
                </a:tc>
                <a:tc>
                  <a:txBody>
                    <a:bodyPr/>
                    <a:lstStyle/>
                    <a:p>
                      <a:pPr algn="ctr"/>
                      <a:r>
                        <a:rPr lang="en-IN" sz="4000" dirty="0"/>
                        <a:t>6</a:t>
                      </a:r>
                    </a:p>
                  </a:txBody>
                  <a:tcPr/>
                </a:tc>
                <a:extLst>
                  <a:ext uri="{0D108BD9-81ED-4DB2-BD59-A6C34878D82A}">
                    <a16:rowId xmlns:a16="http://schemas.microsoft.com/office/drawing/2014/main" val="10000"/>
                  </a:ext>
                </a:extLst>
              </a:tr>
              <a:tr h="370840">
                <a:tc>
                  <a:txBody>
                    <a:bodyPr/>
                    <a:lstStyle/>
                    <a:p>
                      <a:pPr algn="ctr"/>
                      <a:r>
                        <a:rPr lang="en-IN" sz="4000" dirty="0"/>
                        <a:t>2</a:t>
                      </a:r>
                    </a:p>
                  </a:txBody>
                  <a:tcPr/>
                </a:tc>
                <a:tc>
                  <a:txBody>
                    <a:bodyPr/>
                    <a:lstStyle/>
                    <a:p>
                      <a:pPr algn="ctr"/>
                      <a:r>
                        <a:rPr lang="en-IN" sz="4000" dirty="0"/>
                        <a:t>3</a:t>
                      </a:r>
                    </a:p>
                  </a:txBody>
                  <a:tcPr/>
                </a:tc>
                <a:tc>
                  <a:txBody>
                    <a:bodyPr/>
                    <a:lstStyle/>
                    <a:p>
                      <a:pPr algn="ctr"/>
                      <a:r>
                        <a:rPr lang="en-IN" sz="4000" dirty="0"/>
                        <a:t>5</a:t>
                      </a:r>
                    </a:p>
                  </a:txBody>
                  <a:tcPr/>
                </a:tc>
                <a:extLst>
                  <a:ext uri="{0D108BD9-81ED-4DB2-BD59-A6C34878D82A}">
                    <a16:rowId xmlns:a16="http://schemas.microsoft.com/office/drawing/2014/main" val="10001"/>
                  </a:ext>
                </a:extLst>
              </a:tr>
              <a:tr h="370840">
                <a:tc>
                  <a:txBody>
                    <a:bodyPr/>
                    <a:lstStyle/>
                    <a:p>
                      <a:pPr algn="ctr"/>
                      <a:r>
                        <a:rPr lang="en-IN" sz="4000" dirty="0"/>
                        <a:t>8</a:t>
                      </a:r>
                    </a:p>
                  </a:txBody>
                  <a:tcPr/>
                </a:tc>
                <a:tc>
                  <a:txBody>
                    <a:bodyPr/>
                    <a:lstStyle/>
                    <a:p>
                      <a:pPr algn="ctr"/>
                      <a:r>
                        <a:rPr lang="en-IN" sz="4000" dirty="0"/>
                        <a:t>4</a:t>
                      </a:r>
                    </a:p>
                  </a:txBody>
                  <a:tcPr/>
                </a:tc>
                <a:tc>
                  <a:txBody>
                    <a:bodyPr/>
                    <a:lstStyle/>
                    <a:p>
                      <a:pPr algn="ctr"/>
                      <a:r>
                        <a:rPr lang="en-IN" sz="4000" dirty="0"/>
                        <a:t>1</a:t>
                      </a:r>
                    </a:p>
                  </a:txBody>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2012296"/>
              </p:ext>
            </p:extLst>
          </p:nvPr>
        </p:nvGraphicFramePr>
        <p:xfrm>
          <a:off x="1066800" y="4495800"/>
          <a:ext cx="7359066" cy="1310640"/>
        </p:xfrm>
        <a:graphic>
          <a:graphicData uri="http://schemas.openxmlformats.org/drawingml/2006/table">
            <a:tbl>
              <a:tblPr firstRow="1" bandRow="1">
                <a:tableStyleId>{5940675A-B579-460E-94D1-54222C63F5DA}</a:tableStyleId>
              </a:tblPr>
              <a:tblGrid>
                <a:gridCol w="817674">
                  <a:extLst>
                    <a:ext uri="{9D8B030D-6E8A-4147-A177-3AD203B41FA5}">
                      <a16:colId xmlns:a16="http://schemas.microsoft.com/office/drawing/2014/main" val="20000"/>
                    </a:ext>
                  </a:extLst>
                </a:gridCol>
                <a:gridCol w="817674">
                  <a:extLst>
                    <a:ext uri="{9D8B030D-6E8A-4147-A177-3AD203B41FA5}">
                      <a16:colId xmlns:a16="http://schemas.microsoft.com/office/drawing/2014/main" val="20001"/>
                    </a:ext>
                  </a:extLst>
                </a:gridCol>
                <a:gridCol w="817674">
                  <a:extLst>
                    <a:ext uri="{9D8B030D-6E8A-4147-A177-3AD203B41FA5}">
                      <a16:colId xmlns:a16="http://schemas.microsoft.com/office/drawing/2014/main" val="20002"/>
                    </a:ext>
                  </a:extLst>
                </a:gridCol>
                <a:gridCol w="817674">
                  <a:extLst>
                    <a:ext uri="{9D8B030D-6E8A-4147-A177-3AD203B41FA5}">
                      <a16:colId xmlns:a16="http://schemas.microsoft.com/office/drawing/2014/main" val="20003"/>
                    </a:ext>
                  </a:extLst>
                </a:gridCol>
                <a:gridCol w="817674">
                  <a:extLst>
                    <a:ext uri="{9D8B030D-6E8A-4147-A177-3AD203B41FA5}">
                      <a16:colId xmlns:a16="http://schemas.microsoft.com/office/drawing/2014/main" val="20004"/>
                    </a:ext>
                  </a:extLst>
                </a:gridCol>
                <a:gridCol w="817674">
                  <a:extLst>
                    <a:ext uri="{9D8B030D-6E8A-4147-A177-3AD203B41FA5}">
                      <a16:colId xmlns:a16="http://schemas.microsoft.com/office/drawing/2014/main" val="20005"/>
                    </a:ext>
                  </a:extLst>
                </a:gridCol>
                <a:gridCol w="817674">
                  <a:extLst>
                    <a:ext uri="{9D8B030D-6E8A-4147-A177-3AD203B41FA5}">
                      <a16:colId xmlns:a16="http://schemas.microsoft.com/office/drawing/2014/main" val="20006"/>
                    </a:ext>
                  </a:extLst>
                </a:gridCol>
                <a:gridCol w="817674">
                  <a:extLst>
                    <a:ext uri="{9D8B030D-6E8A-4147-A177-3AD203B41FA5}">
                      <a16:colId xmlns:a16="http://schemas.microsoft.com/office/drawing/2014/main" val="20007"/>
                    </a:ext>
                  </a:extLst>
                </a:gridCol>
                <a:gridCol w="817674">
                  <a:extLst>
                    <a:ext uri="{9D8B030D-6E8A-4147-A177-3AD203B41FA5}">
                      <a16:colId xmlns:a16="http://schemas.microsoft.com/office/drawing/2014/main" val="20008"/>
                    </a:ext>
                  </a:extLst>
                </a:gridCol>
              </a:tblGrid>
              <a:tr h="609600">
                <a:tc>
                  <a:txBody>
                    <a:bodyPr/>
                    <a:lstStyle/>
                    <a:p>
                      <a:pPr algn="ctr"/>
                      <a:r>
                        <a:rPr lang="en-IN" sz="8000" b="0" dirty="0">
                          <a:latin typeface="+mn-lt"/>
                        </a:rPr>
                        <a:t>1</a:t>
                      </a:r>
                    </a:p>
                  </a:txBody>
                  <a:tcPr/>
                </a:tc>
                <a:tc>
                  <a:txBody>
                    <a:bodyPr/>
                    <a:lstStyle/>
                    <a:p>
                      <a:pPr algn="ctr"/>
                      <a:r>
                        <a:rPr lang="en-IN" sz="8000" b="0" dirty="0">
                          <a:latin typeface="+mn-lt"/>
                        </a:rPr>
                        <a:t>2</a:t>
                      </a:r>
                    </a:p>
                  </a:txBody>
                  <a:tcPr/>
                </a:tc>
                <a:tc>
                  <a:txBody>
                    <a:bodyPr/>
                    <a:lstStyle/>
                    <a:p>
                      <a:pPr algn="ctr"/>
                      <a:r>
                        <a:rPr lang="en-IN" sz="8000" b="0" dirty="0">
                          <a:latin typeface="+mn-lt"/>
                        </a:rPr>
                        <a:t>3</a:t>
                      </a:r>
                    </a:p>
                  </a:txBody>
                  <a:tcPr/>
                </a:tc>
                <a:tc>
                  <a:txBody>
                    <a:bodyPr/>
                    <a:lstStyle/>
                    <a:p>
                      <a:pPr algn="ctr"/>
                      <a:r>
                        <a:rPr lang="en-IN" sz="8000" b="0" dirty="0">
                          <a:latin typeface="+mn-lt"/>
                        </a:rPr>
                        <a:t>4</a:t>
                      </a:r>
                    </a:p>
                  </a:txBody>
                  <a:tcPr/>
                </a:tc>
                <a:tc>
                  <a:txBody>
                    <a:bodyPr/>
                    <a:lstStyle/>
                    <a:p>
                      <a:pPr algn="ctr"/>
                      <a:r>
                        <a:rPr lang="en-IN" sz="8000" b="1" dirty="0"/>
                        <a:t>5</a:t>
                      </a:r>
                    </a:p>
                  </a:txBody>
                  <a:tcPr/>
                </a:tc>
                <a:tc>
                  <a:txBody>
                    <a:bodyPr/>
                    <a:lstStyle/>
                    <a:p>
                      <a:pPr algn="ctr"/>
                      <a:r>
                        <a:rPr lang="en-IN" sz="8000" b="0" dirty="0"/>
                        <a:t>6</a:t>
                      </a:r>
                    </a:p>
                  </a:txBody>
                  <a:tcPr/>
                </a:tc>
                <a:tc>
                  <a:txBody>
                    <a:bodyPr/>
                    <a:lstStyle/>
                    <a:p>
                      <a:pPr algn="ctr"/>
                      <a:r>
                        <a:rPr lang="en-IN" sz="8000" b="0" dirty="0"/>
                        <a:t>7</a:t>
                      </a:r>
                    </a:p>
                  </a:txBody>
                  <a:tcPr/>
                </a:tc>
                <a:tc>
                  <a:txBody>
                    <a:bodyPr/>
                    <a:lstStyle/>
                    <a:p>
                      <a:pPr algn="ctr"/>
                      <a:r>
                        <a:rPr lang="en-IN" sz="8000" b="0" dirty="0"/>
                        <a:t>8</a:t>
                      </a:r>
                    </a:p>
                  </a:txBody>
                  <a:tcPr/>
                </a:tc>
                <a:tc>
                  <a:txBody>
                    <a:bodyPr/>
                    <a:lstStyle/>
                    <a:p>
                      <a:pPr algn="ctr"/>
                      <a:r>
                        <a:rPr lang="en-IN" sz="8000" b="0" dirty="0"/>
                        <a:t>9</a:t>
                      </a:r>
                    </a:p>
                  </a:txBody>
                  <a:tcPr/>
                </a:tc>
                <a:extLst>
                  <a:ext uri="{0D108BD9-81ED-4DB2-BD59-A6C34878D82A}">
                    <a16:rowId xmlns:a16="http://schemas.microsoft.com/office/drawing/2014/main" val="10000"/>
                  </a:ext>
                </a:extLst>
              </a:tr>
            </a:tbl>
          </a:graphicData>
        </a:graphic>
      </p:graphicFrame>
      <p:sp>
        <p:nvSpPr>
          <p:cNvPr id="14" name="Oval 13"/>
          <p:cNvSpPr/>
          <p:nvPr/>
        </p:nvSpPr>
        <p:spPr>
          <a:xfrm>
            <a:off x="4419600" y="4648200"/>
            <a:ext cx="6858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6" name="Content Placeholder 7"/>
          <p:cNvGraphicFramePr>
            <a:graphicFrameLocks/>
          </p:cNvGraphicFramePr>
          <p:nvPr>
            <p:extLst>
              <p:ext uri="{D42A27DB-BD31-4B8C-83A1-F6EECF244321}">
                <p14:modId xmlns:p14="http://schemas.microsoft.com/office/powerpoint/2010/main" val="477435820"/>
              </p:ext>
            </p:extLst>
          </p:nvPr>
        </p:nvGraphicFramePr>
        <p:xfrm>
          <a:off x="5091545" y="304800"/>
          <a:ext cx="4000500" cy="2103120"/>
        </p:xfrm>
        <a:graphic>
          <a:graphicData uri="http://schemas.openxmlformats.org/drawingml/2006/table">
            <a:tbl>
              <a:tblPr firstRow="1" bandRow="1">
                <a:tableStyleId>{5940675A-B579-460E-94D1-54222C63F5DA}</a:tableStyleId>
              </a:tblPr>
              <a:tblGrid>
                <a:gridCol w="133350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1333500">
                  <a:extLst>
                    <a:ext uri="{9D8B030D-6E8A-4147-A177-3AD203B41FA5}">
                      <a16:colId xmlns:a16="http://schemas.microsoft.com/office/drawing/2014/main" val="20002"/>
                    </a:ext>
                  </a:extLst>
                </a:gridCol>
              </a:tblGrid>
              <a:tr h="370840">
                <a:tc>
                  <a:txBody>
                    <a:bodyPr/>
                    <a:lstStyle/>
                    <a:p>
                      <a:pPr algn="ctr"/>
                      <a:r>
                        <a:rPr lang="en-IN" sz="4000" dirty="0"/>
                        <a:t>7</a:t>
                      </a:r>
                    </a:p>
                  </a:txBody>
                  <a:tcPr/>
                </a:tc>
                <a:tc>
                  <a:txBody>
                    <a:bodyPr/>
                    <a:lstStyle/>
                    <a:p>
                      <a:pPr algn="ctr"/>
                      <a:r>
                        <a:rPr lang="en-IN" sz="4000" dirty="0"/>
                        <a:t>9</a:t>
                      </a:r>
                    </a:p>
                  </a:txBody>
                  <a:tcPr/>
                </a:tc>
                <a:tc>
                  <a:txBody>
                    <a:bodyPr/>
                    <a:lstStyle/>
                    <a:p>
                      <a:pPr algn="ctr"/>
                      <a:r>
                        <a:rPr lang="en-IN" sz="4000" dirty="0"/>
                        <a:t>6</a:t>
                      </a:r>
                    </a:p>
                  </a:txBody>
                  <a:tcPr/>
                </a:tc>
                <a:extLst>
                  <a:ext uri="{0D108BD9-81ED-4DB2-BD59-A6C34878D82A}">
                    <a16:rowId xmlns:a16="http://schemas.microsoft.com/office/drawing/2014/main" val="10000"/>
                  </a:ext>
                </a:extLst>
              </a:tr>
              <a:tr h="370840">
                <a:tc>
                  <a:txBody>
                    <a:bodyPr/>
                    <a:lstStyle/>
                    <a:p>
                      <a:pPr algn="ctr"/>
                      <a:r>
                        <a:rPr lang="en-IN" sz="4000" dirty="0"/>
                        <a:t>2</a:t>
                      </a:r>
                    </a:p>
                  </a:txBody>
                  <a:tcPr/>
                </a:tc>
                <a:tc>
                  <a:txBody>
                    <a:bodyPr/>
                    <a:lstStyle/>
                    <a:p>
                      <a:pPr algn="ctr"/>
                      <a:r>
                        <a:rPr lang="en-IN" sz="4000" dirty="0"/>
                        <a:t>5</a:t>
                      </a:r>
                    </a:p>
                  </a:txBody>
                  <a:tcPr/>
                </a:tc>
                <a:tc>
                  <a:txBody>
                    <a:bodyPr/>
                    <a:lstStyle/>
                    <a:p>
                      <a:pPr algn="ctr"/>
                      <a:r>
                        <a:rPr lang="en-IN" sz="4000" dirty="0"/>
                        <a:t>5</a:t>
                      </a:r>
                    </a:p>
                  </a:txBody>
                  <a:tcPr/>
                </a:tc>
                <a:extLst>
                  <a:ext uri="{0D108BD9-81ED-4DB2-BD59-A6C34878D82A}">
                    <a16:rowId xmlns:a16="http://schemas.microsoft.com/office/drawing/2014/main" val="10001"/>
                  </a:ext>
                </a:extLst>
              </a:tr>
              <a:tr h="370840">
                <a:tc>
                  <a:txBody>
                    <a:bodyPr/>
                    <a:lstStyle/>
                    <a:p>
                      <a:pPr algn="ctr"/>
                      <a:r>
                        <a:rPr lang="en-IN" sz="4000" dirty="0"/>
                        <a:t>8</a:t>
                      </a:r>
                    </a:p>
                  </a:txBody>
                  <a:tcPr/>
                </a:tc>
                <a:tc>
                  <a:txBody>
                    <a:bodyPr/>
                    <a:lstStyle/>
                    <a:p>
                      <a:pPr algn="ctr"/>
                      <a:r>
                        <a:rPr lang="en-IN" sz="4000" dirty="0"/>
                        <a:t>4</a:t>
                      </a:r>
                    </a:p>
                  </a:txBody>
                  <a:tcPr/>
                </a:tc>
                <a:tc>
                  <a:txBody>
                    <a:bodyPr/>
                    <a:lstStyle/>
                    <a:p>
                      <a:pPr algn="ctr"/>
                      <a:r>
                        <a:rPr lang="en-IN" sz="4000" dirty="0"/>
                        <a:t>1</a:t>
                      </a:r>
                    </a:p>
                  </a:txBody>
                  <a:tcPr/>
                </a:tc>
                <a:extLst>
                  <a:ext uri="{0D108BD9-81ED-4DB2-BD59-A6C34878D82A}">
                    <a16:rowId xmlns:a16="http://schemas.microsoft.com/office/drawing/2014/main" val="10002"/>
                  </a:ext>
                </a:extLst>
              </a:tr>
            </a:tbl>
          </a:graphicData>
        </a:graphic>
      </p:graphicFrame>
      <p:sp>
        <p:nvSpPr>
          <p:cNvPr id="17" name="TextBox 16"/>
          <p:cNvSpPr txBox="1"/>
          <p:nvPr/>
        </p:nvSpPr>
        <p:spPr>
          <a:xfrm>
            <a:off x="551427" y="2586243"/>
            <a:ext cx="3875100" cy="369332"/>
          </a:xfrm>
          <a:prstGeom prst="rect">
            <a:avLst/>
          </a:prstGeom>
          <a:noFill/>
        </p:spPr>
        <p:txBody>
          <a:bodyPr wrap="none" rtlCol="0">
            <a:spAutoFit/>
          </a:bodyPr>
          <a:lstStyle/>
          <a:p>
            <a:r>
              <a:rPr lang="en-IN" dirty="0"/>
              <a:t>Before Median filtering by a 3X3 Matrix</a:t>
            </a:r>
          </a:p>
        </p:txBody>
      </p:sp>
      <p:sp>
        <p:nvSpPr>
          <p:cNvPr id="18" name="Rectangle 17"/>
          <p:cNvSpPr/>
          <p:nvPr/>
        </p:nvSpPr>
        <p:spPr>
          <a:xfrm>
            <a:off x="5268900" y="2579316"/>
            <a:ext cx="3730252" cy="369332"/>
          </a:xfrm>
          <a:prstGeom prst="rect">
            <a:avLst/>
          </a:prstGeom>
        </p:spPr>
        <p:txBody>
          <a:bodyPr wrap="none">
            <a:spAutoFit/>
          </a:bodyPr>
          <a:lstStyle/>
          <a:p>
            <a:r>
              <a:rPr lang="en-IN" dirty="0"/>
              <a:t>After Median filtering by a 3X3 Matrix</a:t>
            </a:r>
          </a:p>
        </p:txBody>
      </p:sp>
      <p:sp>
        <p:nvSpPr>
          <p:cNvPr id="19" name="Oval 18"/>
          <p:cNvSpPr/>
          <p:nvPr/>
        </p:nvSpPr>
        <p:spPr>
          <a:xfrm>
            <a:off x="2017922" y="1066800"/>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6858000" y="990600"/>
            <a:ext cx="5334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ight Arrow 20"/>
          <p:cNvSpPr/>
          <p:nvPr/>
        </p:nvSpPr>
        <p:spPr>
          <a:xfrm>
            <a:off x="4457700" y="1143000"/>
            <a:ext cx="609600" cy="457200"/>
          </a:xfrm>
          <a:prstGeom prst="rightArrow">
            <a:avLst/>
          </a:prstGeom>
          <a:ln>
            <a:solidFill>
              <a:srgbClr val="FF99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58559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510" y="230704"/>
            <a:ext cx="8136890" cy="868362"/>
          </a:xfrm>
          <a:solidFill>
            <a:schemeClr val="accent2">
              <a:lumMod val="40000"/>
              <a:lumOff val="60000"/>
            </a:schemeClr>
          </a:solidFill>
        </p:spPr>
        <p:txBody>
          <a:bodyPr>
            <a:normAutofit/>
          </a:bodyPr>
          <a:lstStyle/>
          <a:p>
            <a:r>
              <a:rPr lang="en-US" sz="2800" b="1" dirty="0">
                <a:solidFill>
                  <a:schemeClr val="accent3"/>
                </a:solidFill>
              </a:rPr>
              <a:t>Median Filtering of Colored Tapes Red, Green ,Blue</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pic>
        <p:nvPicPr>
          <p:cNvPr id="4" name="Picture 3" descr="C:\Users\Dell-pc\Desktop\Parth_matlab_images\9redmed.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43000"/>
            <a:ext cx="4146550" cy="2950210"/>
          </a:xfrm>
          <a:prstGeom prst="rect">
            <a:avLst/>
          </a:prstGeom>
          <a:noFill/>
          <a:ln>
            <a:noFill/>
          </a:ln>
        </p:spPr>
      </p:pic>
      <p:pic>
        <p:nvPicPr>
          <p:cNvPr id="5" name="Picture 4" descr="C:\Users\Dell-pc\Desktop\Parth_matlab_images\9greenmed.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6587" y="1174845"/>
            <a:ext cx="3794123" cy="3026410"/>
          </a:xfrm>
          <a:prstGeom prst="rect">
            <a:avLst/>
          </a:prstGeom>
          <a:noFill/>
          <a:ln>
            <a:noFill/>
          </a:ln>
        </p:spPr>
      </p:pic>
      <p:pic>
        <p:nvPicPr>
          <p:cNvPr id="6" name="Picture 5" descr="C:\Users\Dell-pc\Desktop\Parth_matlab_images\9bluemed.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6305" y="3968115"/>
            <a:ext cx="3689017" cy="2889885"/>
          </a:xfrm>
          <a:prstGeom prst="rect">
            <a:avLst/>
          </a:prstGeom>
          <a:noFill/>
          <a:ln>
            <a:noFill/>
          </a:ln>
        </p:spPr>
      </p:pic>
      <p:sp>
        <p:nvSpPr>
          <p:cNvPr id="7" name="TextBox 6"/>
          <p:cNvSpPr txBox="1"/>
          <p:nvPr/>
        </p:nvSpPr>
        <p:spPr>
          <a:xfrm>
            <a:off x="914400" y="3886200"/>
            <a:ext cx="1371600" cy="369332"/>
          </a:xfrm>
          <a:prstGeom prst="rect">
            <a:avLst/>
          </a:prstGeom>
          <a:noFill/>
        </p:spPr>
        <p:txBody>
          <a:bodyPr wrap="square" rtlCol="0">
            <a:spAutoFit/>
          </a:bodyPr>
          <a:lstStyle/>
          <a:p>
            <a:r>
              <a:rPr lang="en-US" dirty="0"/>
              <a:t>     Red Tape</a:t>
            </a:r>
          </a:p>
        </p:txBody>
      </p:sp>
      <p:sp>
        <p:nvSpPr>
          <p:cNvPr id="8" name="TextBox 7"/>
          <p:cNvSpPr txBox="1"/>
          <p:nvPr/>
        </p:nvSpPr>
        <p:spPr>
          <a:xfrm>
            <a:off x="6477000" y="3886200"/>
            <a:ext cx="1752600" cy="369332"/>
          </a:xfrm>
          <a:prstGeom prst="rect">
            <a:avLst/>
          </a:prstGeom>
          <a:noFill/>
        </p:spPr>
        <p:txBody>
          <a:bodyPr wrap="square" rtlCol="0">
            <a:spAutoFit/>
          </a:bodyPr>
          <a:lstStyle/>
          <a:p>
            <a:r>
              <a:rPr lang="en-US" dirty="0"/>
              <a:t>     Green Tape</a:t>
            </a:r>
          </a:p>
        </p:txBody>
      </p:sp>
      <p:sp>
        <p:nvSpPr>
          <p:cNvPr id="9" name="TextBox 8"/>
          <p:cNvSpPr txBox="1"/>
          <p:nvPr/>
        </p:nvSpPr>
        <p:spPr>
          <a:xfrm>
            <a:off x="3810000" y="6488668"/>
            <a:ext cx="1371600" cy="369332"/>
          </a:xfrm>
          <a:prstGeom prst="rect">
            <a:avLst/>
          </a:prstGeom>
          <a:noFill/>
        </p:spPr>
        <p:txBody>
          <a:bodyPr wrap="square" rtlCol="0">
            <a:spAutoFit/>
          </a:bodyPr>
          <a:lstStyle/>
          <a:p>
            <a:r>
              <a:rPr lang="en-US" dirty="0"/>
              <a:t>Blue Tape</a:t>
            </a:r>
          </a:p>
        </p:txBody>
      </p:sp>
      <p:sp>
        <p:nvSpPr>
          <p:cNvPr id="10" name="Action Button: Home 9">
            <a:hlinkClick r:id="rId5" action="ppaction://hlinksldjump" highlightClick="1"/>
          </p:cNvPr>
          <p:cNvSpPr/>
          <p:nvPr/>
        </p:nvSpPr>
        <p:spPr>
          <a:xfrm>
            <a:off x="8077200" y="6096000"/>
            <a:ext cx="533400" cy="381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849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a:solidFill>
            <a:schemeClr val="accent2">
              <a:lumMod val="40000"/>
              <a:lumOff val="60000"/>
            </a:schemeClr>
          </a:solidFill>
        </p:spPr>
        <p:txBody>
          <a:bodyPr>
            <a:normAutofit fontScale="90000"/>
          </a:bodyPr>
          <a:lstStyle/>
          <a:p>
            <a:pPr lvl="0"/>
            <a:br>
              <a:rPr lang="en-US" sz="2800" b="1" dirty="0">
                <a:solidFill>
                  <a:schemeClr val="accent3"/>
                </a:solidFill>
                <a:effectLst>
                  <a:outerShdw blurRad="50000" dist="30000" dir="5400000" algn="tl" rotWithShape="0">
                    <a:srgbClr val="000000">
                      <a:alpha val="30000"/>
                    </a:srgbClr>
                  </a:outerShdw>
                </a:effectLst>
              </a:rPr>
            </a:br>
            <a:r>
              <a:rPr lang="en-US" sz="2800" b="1" dirty="0">
                <a:solidFill>
                  <a:schemeClr val="accent3"/>
                </a:solidFill>
                <a:effectLst>
                  <a:outerShdw blurRad="50000" dist="30000" dir="5400000" algn="tl" rotWithShape="0">
                    <a:srgbClr val="000000">
                      <a:alpha val="30000"/>
                    </a:srgbClr>
                  </a:outerShdw>
                </a:effectLst>
              </a:rPr>
              <a:t>An Introduction</a:t>
            </a:r>
            <a:br>
              <a:rPr lang="en-US" sz="2800" b="1" dirty="0">
                <a:solidFill>
                  <a:schemeClr val="accent3"/>
                </a:solidFill>
                <a:effectLst>
                  <a:outerShdw blurRad="50000" dist="30000" dir="5400000" algn="tl" rotWithShape="0">
                    <a:srgbClr val="000000">
                      <a:alpha val="30000"/>
                    </a:srgbClr>
                  </a:outerShdw>
                </a:effectLst>
              </a:rPr>
            </a:br>
            <a:endParaRPr lang="en-US" sz="2800" b="1" dirty="0">
              <a:solidFill>
                <a:schemeClr val="accent3"/>
              </a:solidFill>
            </a:endParaRPr>
          </a:p>
        </p:txBody>
      </p:sp>
      <p:sp>
        <p:nvSpPr>
          <p:cNvPr id="3" name="Content Placeholder 2"/>
          <p:cNvSpPr>
            <a:spLocks noGrp="1"/>
          </p:cNvSpPr>
          <p:nvPr>
            <p:ph idx="1"/>
          </p:nvPr>
        </p:nvSpPr>
        <p:spPr>
          <a:xfrm>
            <a:off x="1295400" y="1219200"/>
            <a:ext cx="7638288" cy="5334000"/>
          </a:xfrm>
        </p:spPr>
        <p:txBody>
          <a:bodyPr>
            <a:normAutofit/>
          </a:bodyPr>
          <a:lstStyle/>
          <a:p>
            <a:pPr algn="just">
              <a:buClr>
                <a:srgbClr val="C00000"/>
              </a:buClr>
              <a:buNone/>
            </a:pPr>
            <a:endParaRPr lang="en-US" sz="2400" dirty="0">
              <a:solidFill>
                <a:schemeClr val="accent3">
                  <a:lumMod val="75000"/>
                </a:schemeClr>
              </a:solidFill>
            </a:endParaRPr>
          </a:p>
          <a:p>
            <a:pPr marL="0" indent="0" algn="just">
              <a:buNone/>
            </a:pPr>
            <a:r>
              <a:rPr lang="en-US" sz="2400" b="1" dirty="0">
                <a:solidFill>
                  <a:schemeClr val="accent3">
                    <a:lumMod val="75000"/>
                  </a:schemeClr>
                </a:solidFill>
              </a:rPr>
              <a:t>VIRTUAL MOUSE</a:t>
            </a:r>
            <a:r>
              <a:rPr lang="en-US" sz="2400" dirty="0"/>
              <a:t> is an idea of implementing an     adaptable, multi-functional navigation/interaction tool that overcomes physical barriers. </a:t>
            </a:r>
          </a:p>
          <a:p>
            <a:pPr algn="just"/>
            <a:r>
              <a:rPr lang="en-US" sz="2400" dirty="0"/>
              <a:t>Ease of use is the foremost concern.</a:t>
            </a:r>
          </a:p>
          <a:p>
            <a:pPr algn="just"/>
            <a:r>
              <a:rPr lang="en-IN" sz="2400" dirty="0"/>
              <a:t>No need of hardware.</a:t>
            </a:r>
          </a:p>
          <a:p>
            <a:pPr algn="just"/>
            <a:r>
              <a:rPr lang="en-IN" sz="2400" dirty="0"/>
              <a:t>We can operate devices from a distant place.</a:t>
            </a:r>
          </a:p>
          <a:p>
            <a:pPr algn="just"/>
            <a:r>
              <a:rPr lang="en-IN" sz="2400" dirty="0"/>
              <a:t>We can interact with devices without any physical contact.</a:t>
            </a:r>
          </a:p>
          <a:p>
            <a:pPr algn="just"/>
            <a:endParaRPr lang="en-IN" sz="2400" dirty="0"/>
          </a:p>
          <a:p>
            <a:pPr marL="0" indent="0" algn="just">
              <a:buNone/>
            </a:pPr>
            <a:endParaRPr lang="en-US" sz="2400" dirty="0">
              <a:solidFill>
                <a:schemeClr val="accent3">
                  <a:lumMod val="75000"/>
                </a:schemeClr>
              </a:solidFill>
            </a:endParaRPr>
          </a:p>
          <a:p>
            <a:pPr algn="just">
              <a:buNone/>
            </a:pPr>
            <a:r>
              <a:rPr lang="en-US" sz="2400" b="1" dirty="0">
                <a:cs typeface="Times New Roman" pitchFamily="18" charset="0"/>
              </a:rPr>
              <a:t>   </a:t>
            </a:r>
            <a:endParaRPr lang="en-US" sz="2400" b="1" dirty="0">
              <a:solidFill>
                <a:schemeClr val="accent3">
                  <a:lumMod val="75000"/>
                </a:schemeClr>
              </a:solidFill>
              <a:cs typeface="Times New Roman" pitchFamily="18" charset="0"/>
            </a:endParaRPr>
          </a:p>
        </p:txBody>
      </p:sp>
    </p:spTree>
    <p:extLst>
      <p:ext uri="{BB962C8B-B14F-4D97-AF65-F5344CB8AC3E}">
        <p14:creationId xmlns:p14="http://schemas.microsoft.com/office/powerpoint/2010/main" val="3368096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408" y="229145"/>
            <a:ext cx="7498080" cy="868362"/>
          </a:xfrm>
          <a:solidFill>
            <a:schemeClr val="accent2">
              <a:lumMod val="40000"/>
              <a:lumOff val="60000"/>
            </a:schemeClr>
          </a:solidFill>
        </p:spPr>
        <p:txBody>
          <a:bodyPr>
            <a:normAutofit/>
          </a:bodyPr>
          <a:lstStyle/>
          <a:p>
            <a:r>
              <a:rPr lang="en-US" sz="2800" b="1" dirty="0">
                <a:solidFill>
                  <a:schemeClr val="accent3"/>
                </a:solidFill>
              </a:rPr>
              <a:t>Opening &amp; closing</a:t>
            </a:r>
          </a:p>
        </p:txBody>
      </p:sp>
      <p:sp>
        <p:nvSpPr>
          <p:cNvPr id="3" name="Content Placeholder 2"/>
          <p:cNvSpPr>
            <a:spLocks noGrp="1"/>
          </p:cNvSpPr>
          <p:nvPr>
            <p:ph idx="1"/>
          </p:nvPr>
        </p:nvSpPr>
        <p:spPr>
          <a:xfrm>
            <a:off x="838200" y="1066800"/>
            <a:ext cx="7638288" cy="5334000"/>
          </a:xfrm>
        </p:spPr>
        <p:txBody>
          <a:bodyPr>
            <a:noAutofit/>
          </a:bodyPr>
          <a:lstStyle/>
          <a:p>
            <a:pPr algn="just">
              <a:buClr>
                <a:srgbClr val="C00000"/>
              </a:buClr>
              <a:buNone/>
            </a:pPr>
            <a:endParaRPr lang="en-US" sz="2400" dirty="0">
              <a:solidFill>
                <a:schemeClr val="accent3">
                  <a:lumMod val="75000"/>
                </a:schemeClr>
              </a:solidFill>
            </a:endParaRPr>
          </a:p>
          <a:p>
            <a:pPr algn="just"/>
            <a:r>
              <a:rPr lang="en-IN" sz="2400" dirty="0"/>
              <a:t>For Edge correction.</a:t>
            </a:r>
          </a:p>
          <a:p>
            <a:pPr algn="just"/>
            <a:r>
              <a:rPr lang="en-IN" sz="2400" dirty="0"/>
              <a:t>Requires a structuring element.</a:t>
            </a:r>
          </a:p>
          <a:p>
            <a:pPr algn="just"/>
            <a:r>
              <a:rPr lang="en-IN" sz="2400" dirty="0"/>
              <a:t>In opening we are rotating this disc from inside of detected object.</a:t>
            </a:r>
          </a:p>
          <a:p>
            <a:pPr algn="just"/>
            <a:r>
              <a:rPr lang="en-IN" sz="2400" dirty="0"/>
              <a:t>In closing we repeat this process from outside.</a:t>
            </a:r>
          </a:p>
          <a:p>
            <a:pPr algn="just"/>
            <a:r>
              <a:rPr lang="en-IN" sz="2400" dirty="0"/>
              <a:t>And going to capture the next image and repeat this process again.</a:t>
            </a:r>
          </a:p>
          <a:p>
            <a:pPr algn="just"/>
            <a:r>
              <a:rPr lang="en-IN" sz="2400" dirty="0"/>
              <a:t>We are doing removal of small objects (or noise) and edge correction using Opening and Closing method with structural element as disk.</a:t>
            </a:r>
          </a:p>
          <a:p>
            <a:pPr algn="just"/>
            <a:endParaRPr lang="en-IN" sz="2400" dirty="0"/>
          </a:p>
          <a:p>
            <a:pPr marL="0" indent="0" algn="just">
              <a:buNone/>
            </a:pPr>
            <a:endParaRPr lang="en-US" sz="2400" dirty="0">
              <a:solidFill>
                <a:schemeClr val="accent3">
                  <a:lumMod val="75000"/>
                </a:schemeClr>
              </a:solidFill>
            </a:endParaRPr>
          </a:p>
          <a:p>
            <a:pPr algn="just">
              <a:buNone/>
            </a:pPr>
            <a:r>
              <a:rPr lang="en-US" sz="2400" b="1" dirty="0">
                <a:cs typeface="Times New Roman" pitchFamily="18" charset="0"/>
              </a:rPr>
              <a:t>   </a:t>
            </a:r>
            <a:endParaRPr lang="en-US" sz="2400" b="1" dirty="0">
              <a:solidFill>
                <a:schemeClr val="accent3">
                  <a:lumMod val="75000"/>
                </a:schemeClr>
              </a:solidFill>
              <a:cs typeface="Times New Roman" pitchFamily="18" charset="0"/>
            </a:endParaRPr>
          </a:p>
        </p:txBody>
      </p:sp>
    </p:spTree>
    <p:extLst>
      <p:ext uri="{BB962C8B-B14F-4D97-AF65-F5344CB8AC3E}">
        <p14:creationId xmlns:p14="http://schemas.microsoft.com/office/powerpoint/2010/main" val="148441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a:xfrm>
            <a:off x="3200400" y="2057400"/>
            <a:ext cx="2576945" cy="1870364"/>
          </a:xfrm>
          <a:custGeom>
            <a:avLst/>
            <a:gdLst>
              <a:gd name="connsiteX0" fmla="*/ 374073 w 2119745"/>
              <a:gd name="connsiteY0" fmla="*/ 623454 h 1565564"/>
              <a:gd name="connsiteX1" fmla="*/ 568036 w 2119745"/>
              <a:gd name="connsiteY1" fmla="*/ 637309 h 1565564"/>
              <a:gd name="connsiteX2" fmla="*/ 595745 w 2119745"/>
              <a:gd name="connsiteY2" fmla="*/ 595745 h 1565564"/>
              <a:gd name="connsiteX3" fmla="*/ 637309 w 2119745"/>
              <a:gd name="connsiteY3" fmla="*/ 387927 h 1565564"/>
              <a:gd name="connsiteX4" fmla="*/ 651163 w 2119745"/>
              <a:gd name="connsiteY4" fmla="*/ 318654 h 1565564"/>
              <a:gd name="connsiteX5" fmla="*/ 692727 w 2119745"/>
              <a:gd name="connsiteY5" fmla="*/ 277091 h 1565564"/>
              <a:gd name="connsiteX6" fmla="*/ 803563 w 2119745"/>
              <a:gd name="connsiteY6" fmla="*/ 180109 h 1565564"/>
              <a:gd name="connsiteX7" fmla="*/ 886691 w 2119745"/>
              <a:gd name="connsiteY7" fmla="*/ 166254 h 1565564"/>
              <a:gd name="connsiteX8" fmla="*/ 928254 w 2119745"/>
              <a:gd name="connsiteY8" fmla="*/ 152400 h 1565564"/>
              <a:gd name="connsiteX9" fmla="*/ 1066800 w 2119745"/>
              <a:gd name="connsiteY9" fmla="*/ 138545 h 1565564"/>
              <a:gd name="connsiteX10" fmla="*/ 1371600 w 2119745"/>
              <a:gd name="connsiteY10" fmla="*/ 96982 h 1565564"/>
              <a:gd name="connsiteX11" fmla="*/ 1565563 w 2119745"/>
              <a:gd name="connsiteY11" fmla="*/ 55418 h 1565564"/>
              <a:gd name="connsiteX12" fmla="*/ 1814945 w 2119745"/>
              <a:gd name="connsiteY12" fmla="*/ 0 h 1565564"/>
              <a:gd name="connsiteX13" fmla="*/ 1884218 w 2119745"/>
              <a:gd name="connsiteY13" fmla="*/ 13854 h 1565564"/>
              <a:gd name="connsiteX14" fmla="*/ 1939636 w 2119745"/>
              <a:gd name="connsiteY14" fmla="*/ 96982 h 1565564"/>
              <a:gd name="connsiteX15" fmla="*/ 2022763 w 2119745"/>
              <a:gd name="connsiteY15" fmla="*/ 193964 h 1565564"/>
              <a:gd name="connsiteX16" fmla="*/ 2036618 w 2119745"/>
              <a:gd name="connsiteY16" fmla="*/ 249382 h 1565564"/>
              <a:gd name="connsiteX17" fmla="*/ 2050473 w 2119745"/>
              <a:gd name="connsiteY17" fmla="*/ 318654 h 1565564"/>
              <a:gd name="connsiteX18" fmla="*/ 2078182 w 2119745"/>
              <a:gd name="connsiteY18" fmla="*/ 374073 h 1565564"/>
              <a:gd name="connsiteX19" fmla="*/ 2092036 w 2119745"/>
              <a:gd name="connsiteY19" fmla="*/ 457200 h 1565564"/>
              <a:gd name="connsiteX20" fmla="*/ 2105891 w 2119745"/>
              <a:gd name="connsiteY20" fmla="*/ 512618 h 1565564"/>
              <a:gd name="connsiteX21" fmla="*/ 2119745 w 2119745"/>
              <a:gd name="connsiteY21" fmla="*/ 762000 h 1565564"/>
              <a:gd name="connsiteX22" fmla="*/ 2105891 w 2119745"/>
              <a:gd name="connsiteY22" fmla="*/ 872836 h 1565564"/>
              <a:gd name="connsiteX23" fmla="*/ 2008909 w 2119745"/>
              <a:gd name="connsiteY23" fmla="*/ 928254 h 1565564"/>
              <a:gd name="connsiteX24" fmla="*/ 1939636 w 2119745"/>
              <a:gd name="connsiteY24" fmla="*/ 969818 h 1565564"/>
              <a:gd name="connsiteX25" fmla="*/ 1870363 w 2119745"/>
              <a:gd name="connsiteY25" fmla="*/ 1011382 h 1565564"/>
              <a:gd name="connsiteX26" fmla="*/ 1787236 w 2119745"/>
              <a:gd name="connsiteY26" fmla="*/ 1039091 h 1565564"/>
              <a:gd name="connsiteX27" fmla="*/ 1745673 w 2119745"/>
              <a:gd name="connsiteY27" fmla="*/ 1052945 h 1565564"/>
              <a:gd name="connsiteX28" fmla="*/ 1648691 w 2119745"/>
              <a:gd name="connsiteY28" fmla="*/ 1094509 h 1565564"/>
              <a:gd name="connsiteX29" fmla="*/ 1607127 w 2119745"/>
              <a:gd name="connsiteY29" fmla="*/ 1108364 h 1565564"/>
              <a:gd name="connsiteX30" fmla="*/ 1496291 w 2119745"/>
              <a:gd name="connsiteY30" fmla="*/ 1136073 h 1565564"/>
              <a:gd name="connsiteX31" fmla="*/ 1427018 w 2119745"/>
              <a:gd name="connsiteY31" fmla="*/ 1163782 h 1565564"/>
              <a:gd name="connsiteX32" fmla="*/ 1316182 w 2119745"/>
              <a:gd name="connsiteY32" fmla="*/ 1191491 h 1565564"/>
              <a:gd name="connsiteX33" fmla="*/ 1149927 w 2119745"/>
              <a:gd name="connsiteY33" fmla="*/ 1274618 h 1565564"/>
              <a:gd name="connsiteX34" fmla="*/ 1108363 w 2119745"/>
              <a:gd name="connsiteY34" fmla="*/ 1302327 h 1565564"/>
              <a:gd name="connsiteX35" fmla="*/ 1066800 w 2119745"/>
              <a:gd name="connsiteY35" fmla="*/ 1316182 h 1565564"/>
              <a:gd name="connsiteX36" fmla="*/ 955963 w 2119745"/>
              <a:gd name="connsiteY36" fmla="*/ 1343891 h 1565564"/>
              <a:gd name="connsiteX37" fmla="*/ 831273 w 2119745"/>
              <a:gd name="connsiteY37" fmla="*/ 1399309 h 1565564"/>
              <a:gd name="connsiteX38" fmla="*/ 762000 w 2119745"/>
              <a:gd name="connsiteY38" fmla="*/ 1440873 h 1565564"/>
              <a:gd name="connsiteX39" fmla="*/ 581891 w 2119745"/>
              <a:gd name="connsiteY39" fmla="*/ 1482436 h 1565564"/>
              <a:gd name="connsiteX40" fmla="*/ 471054 w 2119745"/>
              <a:gd name="connsiteY40" fmla="*/ 1537854 h 1565564"/>
              <a:gd name="connsiteX41" fmla="*/ 387927 w 2119745"/>
              <a:gd name="connsiteY41" fmla="*/ 1551709 h 1565564"/>
              <a:gd name="connsiteX42" fmla="*/ 193963 w 2119745"/>
              <a:gd name="connsiteY42" fmla="*/ 1565564 h 1565564"/>
              <a:gd name="connsiteX43" fmla="*/ 166254 w 2119745"/>
              <a:gd name="connsiteY43" fmla="*/ 1537854 h 1565564"/>
              <a:gd name="connsiteX44" fmla="*/ 124691 w 2119745"/>
              <a:gd name="connsiteY44" fmla="*/ 1524000 h 1565564"/>
              <a:gd name="connsiteX45" fmla="*/ 83127 w 2119745"/>
              <a:gd name="connsiteY45" fmla="*/ 1496291 h 1565564"/>
              <a:gd name="connsiteX46" fmla="*/ 55418 w 2119745"/>
              <a:gd name="connsiteY46" fmla="*/ 1454727 h 1565564"/>
              <a:gd name="connsiteX47" fmla="*/ 41563 w 2119745"/>
              <a:gd name="connsiteY47" fmla="*/ 1399309 h 1565564"/>
              <a:gd name="connsiteX48" fmla="*/ 13854 w 2119745"/>
              <a:gd name="connsiteY48" fmla="*/ 1316182 h 1565564"/>
              <a:gd name="connsiteX49" fmla="*/ 0 w 2119745"/>
              <a:gd name="connsiteY49" fmla="*/ 1274618 h 1565564"/>
              <a:gd name="connsiteX50" fmla="*/ 13854 w 2119745"/>
              <a:gd name="connsiteY50" fmla="*/ 1163782 h 1565564"/>
              <a:gd name="connsiteX51" fmla="*/ 27709 w 2119745"/>
              <a:gd name="connsiteY51" fmla="*/ 942109 h 1565564"/>
              <a:gd name="connsiteX52" fmla="*/ 110836 w 2119745"/>
              <a:gd name="connsiteY52" fmla="*/ 858982 h 1565564"/>
              <a:gd name="connsiteX53" fmla="*/ 152400 w 2119745"/>
              <a:gd name="connsiteY53" fmla="*/ 775854 h 1565564"/>
              <a:gd name="connsiteX54" fmla="*/ 193963 w 2119745"/>
              <a:gd name="connsiteY54" fmla="*/ 748145 h 1565564"/>
              <a:gd name="connsiteX55" fmla="*/ 221673 w 2119745"/>
              <a:gd name="connsiteY55" fmla="*/ 706582 h 1565564"/>
              <a:gd name="connsiteX56" fmla="*/ 374073 w 2119745"/>
              <a:gd name="connsiteY56" fmla="*/ 623454 h 156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19745" h="1565564">
                <a:moveTo>
                  <a:pt x="374073" y="623454"/>
                </a:moveTo>
                <a:cubicBezTo>
                  <a:pt x="431800" y="611909"/>
                  <a:pt x="468034" y="673674"/>
                  <a:pt x="568036" y="637309"/>
                </a:cubicBezTo>
                <a:cubicBezTo>
                  <a:pt x="583685" y="631619"/>
                  <a:pt x="586509" y="609600"/>
                  <a:pt x="595745" y="595745"/>
                </a:cubicBezTo>
                <a:cubicBezTo>
                  <a:pt x="630268" y="354093"/>
                  <a:pt x="583858" y="655195"/>
                  <a:pt x="637309" y="387927"/>
                </a:cubicBezTo>
                <a:cubicBezTo>
                  <a:pt x="641927" y="364836"/>
                  <a:pt x="640632" y="339716"/>
                  <a:pt x="651163" y="318654"/>
                </a:cubicBezTo>
                <a:cubicBezTo>
                  <a:pt x="659925" y="301129"/>
                  <a:pt x="678229" y="290271"/>
                  <a:pt x="692727" y="277091"/>
                </a:cubicBezTo>
                <a:cubicBezTo>
                  <a:pt x="729052" y="244068"/>
                  <a:pt x="760939" y="204465"/>
                  <a:pt x="803563" y="180109"/>
                </a:cubicBezTo>
                <a:cubicBezTo>
                  <a:pt x="827953" y="166172"/>
                  <a:pt x="859268" y="172348"/>
                  <a:pt x="886691" y="166254"/>
                </a:cubicBezTo>
                <a:cubicBezTo>
                  <a:pt x="900947" y="163086"/>
                  <a:pt x="914400" y="157018"/>
                  <a:pt x="928254" y="152400"/>
                </a:cubicBezTo>
                <a:cubicBezTo>
                  <a:pt x="1017493" y="92908"/>
                  <a:pt x="913123" y="149143"/>
                  <a:pt x="1066800" y="138545"/>
                </a:cubicBezTo>
                <a:cubicBezTo>
                  <a:pt x="1169097" y="131490"/>
                  <a:pt x="1270000" y="110836"/>
                  <a:pt x="1371600" y="96982"/>
                </a:cubicBezTo>
                <a:cubicBezTo>
                  <a:pt x="1667637" y="12401"/>
                  <a:pt x="1272459" y="120553"/>
                  <a:pt x="1565563" y="55418"/>
                </a:cubicBezTo>
                <a:cubicBezTo>
                  <a:pt x="1866480" y="-11454"/>
                  <a:pt x="1593269" y="31667"/>
                  <a:pt x="1814945" y="0"/>
                </a:cubicBezTo>
                <a:cubicBezTo>
                  <a:pt x="1838036" y="4618"/>
                  <a:pt x="1865630" y="-603"/>
                  <a:pt x="1884218" y="13854"/>
                </a:cubicBezTo>
                <a:cubicBezTo>
                  <a:pt x="1910505" y="34300"/>
                  <a:pt x="1919654" y="70340"/>
                  <a:pt x="1939636" y="96982"/>
                </a:cubicBezTo>
                <a:cubicBezTo>
                  <a:pt x="1992956" y="168075"/>
                  <a:pt x="1964872" y="136072"/>
                  <a:pt x="2022763" y="193964"/>
                </a:cubicBezTo>
                <a:cubicBezTo>
                  <a:pt x="2027381" y="212437"/>
                  <a:pt x="2032487" y="230794"/>
                  <a:pt x="2036618" y="249382"/>
                </a:cubicBezTo>
                <a:cubicBezTo>
                  <a:pt x="2041726" y="272369"/>
                  <a:pt x="2043026" y="296314"/>
                  <a:pt x="2050473" y="318654"/>
                </a:cubicBezTo>
                <a:cubicBezTo>
                  <a:pt x="2057004" y="338247"/>
                  <a:pt x="2068946" y="355600"/>
                  <a:pt x="2078182" y="374073"/>
                </a:cubicBezTo>
                <a:cubicBezTo>
                  <a:pt x="2082800" y="401782"/>
                  <a:pt x="2086527" y="429654"/>
                  <a:pt x="2092036" y="457200"/>
                </a:cubicBezTo>
                <a:cubicBezTo>
                  <a:pt x="2095770" y="475871"/>
                  <a:pt x="2104167" y="493655"/>
                  <a:pt x="2105891" y="512618"/>
                </a:cubicBezTo>
                <a:cubicBezTo>
                  <a:pt x="2113429" y="595532"/>
                  <a:pt x="2115127" y="678873"/>
                  <a:pt x="2119745" y="762000"/>
                </a:cubicBezTo>
                <a:cubicBezTo>
                  <a:pt x="2115127" y="798945"/>
                  <a:pt x="2119719" y="838266"/>
                  <a:pt x="2105891" y="872836"/>
                </a:cubicBezTo>
                <a:cubicBezTo>
                  <a:pt x="2100996" y="885075"/>
                  <a:pt x="2012424" y="926496"/>
                  <a:pt x="2008909" y="928254"/>
                </a:cubicBezTo>
                <a:cubicBezTo>
                  <a:pt x="1954787" y="982378"/>
                  <a:pt x="2011577" y="933848"/>
                  <a:pt x="1939636" y="969818"/>
                </a:cubicBezTo>
                <a:cubicBezTo>
                  <a:pt x="1915550" y="981861"/>
                  <a:pt x="1894878" y="1000239"/>
                  <a:pt x="1870363" y="1011382"/>
                </a:cubicBezTo>
                <a:cubicBezTo>
                  <a:pt x="1843773" y="1023468"/>
                  <a:pt x="1814945" y="1029855"/>
                  <a:pt x="1787236" y="1039091"/>
                </a:cubicBezTo>
                <a:lnTo>
                  <a:pt x="1745673" y="1052945"/>
                </a:lnTo>
                <a:cubicBezTo>
                  <a:pt x="1698276" y="1100340"/>
                  <a:pt x="1736244" y="1072620"/>
                  <a:pt x="1648691" y="1094509"/>
                </a:cubicBezTo>
                <a:cubicBezTo>
                  <a:pt x="1634523" y="1098051"/>
                  <a:pt x="1621217" y="1104521"/>
                  <a:pt x="1607127" y="1108364"/>
                </a:cubicBezTo>
                <a:cubicBezTo>
                  <a:pt x="1570387" y="1118384"/>
                  <a:pt x="1531650" y="1121930"/>
                  <a:pt x="1496291" y="1136073"/>
                </a:cubicBezTo>
                <a:cubicBezTo>
                  <a:pt x="1473200" y="1145309"/>
                  <a:pt x="1450788" y="1156468"/>
                  <a:pt x="1427018" y="1163782"/>
                </a:cubicBezTo>
                <a:cubicBezTo>
                  <a:pt x="1390620" y="1174981"/>
                  <a:pt x="1351541" y="1177348"/>
                  <a:pt x="1316182" y="1191491"/>
                </a:cubicBezTo>
                <a:cubicBezTo>
                  <a:pt x="1258654" y="1214502"/>
                  <a:pt x="1201481" y="1240249"/>
                  <a:pt x="1149927" y="1274618"/>
                </a:cubicBezTo>
                <a:cubicBezTo>
                  <a:pt x="1136072" y="1283854"/>
                  <a:pt x="1123256" y="1294880"/>
                  <a:pt x="1108363" y="1302327"/>
                </a:cubicBezTo>
                <a:cubicBezTo>
                  <a:pt x="1095301" y="1308858"/>
                  <a:pt x="1080889" y="1312339"/>
                  <a:pt x="1066800" y="1316182"/>
                </a:cubicBezTo>
                <a:cubicBezTo>
                  <a:pt x="1030059" y="1326202"/>
                  <a:pt x="991875" y="1331216"/>
                  <a:pt x="955963" y="1343891"/>
                </a:cubicBezTo>
                <a:cubicBezTo>
                  <a:pt x="913072" y="1359029"/>
                  <a:pt x="871955" y="1378968"/>
                  <a:pt x="831273" y="1399309"/>
                </a:cubicBezTo>
                <a:cubicBezTo>
                  <a:pt x="807187" y="1411352"/>
                  <a:pt x="787547" y="1432357"/>
                  <a:pt x="762000" y="1440873"/>
                </a:cubicBezTo>
                <a:cubicBezTo>
                  <a:pt x="703548" y="1460357"/>
                  <a:pt x="641927" y="1468582"/>
                  <a:pt x="581891" y="1482436"/>
                </a:cubicBezTo>
                <a:cubicBezTo>
                  <a:pt x="544945" y="1500909"/>
                  <a:pt x="509954" y="1523961"/>
                  <a:pt x="471054" y="1537854"/>
                </a:cubicBezTo>
                <a:cubicBezTo>
                  <a:pt x="444599" y="1547302"/>
                  <a:pt x="415879" y="1548914"/>
                  <a:pt x="387927" y="1551709"/>
                </a:cubicBezTo>
                <a:cubicBezTo>
                  <a:pt x="323429" y="1558159"/>
                  <a:pt x="258618" y="1560946"/>
                  <a:pt x="193963" y="1565564"/>
                </a:cubicBezTo>
                <a:cubicBezTo>
                  <a:pt x="184727" y="1556327"/>
                  <a:pt x="177455" y="1544575"/>
                  <a:pt x="166254" y="1537854"/>
                </a:cubicBezTo>
                <a:cubicBezTo>
                  <a:pt x="153731" y="1530340"/>
                  <a:pt x="137753" y="1530531"/>
                  <a:pt x="124691" y="1524000"/>
                </a:cubicBezTo>
                <a:cubicBezTo>
                  <a:pt x="109798" y="1516553"/>
                  <a:pt x="96982" y="1505527"/>
                  <a:pt x="83127" y="1496291"/>
                </a:cubicBezTo>
                <a:cubicBezTo>
                  <a:pt x="73891" y="1482436"/>
                  <a:pt x="61977" y="1470032"/>
                  <a:pt x="55418" y="1454727"/>
                </a:cubicBezTo>
                <a:cubicBezTo>
                  <a:pt x="47917" y="1437225"/>
                  <a:pt x="47035" y="1417547"/>
                  <a:pt x="41563" y="1399309"/>
                </a:cubicBezTo>
                <a:cubicBezTo>
                  <a:pt x="33170" y="1371333"/>
                  <a:pt x="23090" y="1343891"/>
                  <a:pt x="13854" y="1316182"/>
                </a:cubicBezTo>
                <a:lnTo>
                  <a:pt x="0" y="1274618"/>
                </a:lnTo>
                <a:cubicBezTo>
                  <a:pt x="4618" y="1237673"/>
                  <a:pt x="10762" y="1200886"/>
                  <a:pt x="13854" y="1163782"/>
                </a:cubicBezTo>
                <a:cubicBezTo>
                  <a:pt x="20002" y="1090003"/>
                  <a:pt x="16162" y="1015238"/>
                  <a:pt x="27709" y="942109"/>
                </a:cubicBezTo>
                <a:cubicBezTo>
                  <a:pt x="33152" y="907638"/>
                  <a:pt x="90736" y="874057"/>
                  <a:pt x="110836" y="858982"/>
                </a:cubicBezTo>
                <a:cubicBezTo>
                  <a:pt x="122104" y="825178"/>
                  <a:pt x="125543" y="802711"/>
                  <a:pt x="152400" y="775854"/>
                </a:cubicBezTo>
                <a:cubicBezTo>
                  <a:pt x="164174" y="764080"/>
                  <a:pt x="180109" y="757381"/>
                  <a:pt x="193963" y="748145"/>
                </a:cubicBezTo>
                <a:cubicBezTo>
                  <a:pt x="203200" y="734291"/>
                  <a:pt x="207553" y="715407"/>
                  <a:pt x="221673" y="706582"/>
                </a:cubicBezTo>
                <a:cubicBezTo>
                  <a:pt x="391480" y="600455"/>
                  <a:pt x="316346" y="634999"/>
                  <a:pt x="374073" y="62345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4191000" y="2286000"/>
            <a:ext cx="3810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3117273" y="2618509"/>
            <a:ext cx="3810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Elbow Connector 12"/>
          <p:cNvCxnSpPr/>
          <p:nvPr/>
        </p:nvCxnSpPr>
        <p:spPr>
          <a:xfrm rot="10800000" flipV="1">
            <a:off x="4648200" y="1524000"/>
            <a:ext cx="1524000" cy="914400"/>
          </a:xfrm>
          <a:prstGeom prst="bentConnector3">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a:off x="1905000" y="1981199"/>
            <a:ext cx="1066800" cy="789710"/>
          </a:xfrm>
          <a:prstGeom prst="bentConnector3">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85800" y="1676400"/>
            <a:ext cx="856325" cy="646331"/>
          </a:xfrm>
          <a:prstGeom prst="rect">
            <a:avLst/>
          </a:prstGeom>
          <a:noFill/>
        </p:spPr>
        <p:txBody>
          <a:bodyPr wrap="none" rtlCol="0">
            <a:spAutoFit/>
          </a:bodyPr>
          <a:lstStyle/>
          <a:p>
            <a:r>
              <a:rPr lang="en-IN" dirty="0"/>
              <a:t>Closing</a:t>
            </a:r>
          </a:p>
          <a:p>
            <a:endParaRPr lang="en-IN" dirty="0"/>
          </a:p>
        </p:txBody>
      </p:sp>
      <p:sp>
        <p:nvSpPr>
          <p:cNvPr id="21" name="TextBox 20"/>
          <p:cNvSpPr txBox="1"/>
          <p:nvPr/>
        </p:nvSpPr>
        <p:spPr>
          <a:xfrm>
            <a:off x="6400800" y="1295400"/>
            <a:ext cx="979755" cy="646331"/>
          </a:xfrm>
          <a:prstGeom prst="rect">
            <a:avLst/>
          </a:prstGeom>
          <a:noFill/>
        </p:spPr>
        <p:txBody>
          <a:bodyPr wrap="none" rtlCol="0">
            <a:spAutoFit/>
          </a:bodyPr>
          <a:lstStyle/>
          <a:p>
            <a:r>
              <a:rPr lang="en-IN" dirty="0"/>
              <a:t>Opening</a:t>
            </a:r>
          </a:p>
          <a:p>
            <a:endParaRPr lang="en-IN" dirty="0"/>
          </a:p>
        </p:txBody>
      </p:sp>
      <p:sp>
        <p:nvSpPr>
          <p:cNvPr id="22" name="TextBox 21"/>
          <p:cNvSpPr txBox="1"/>
          <p:nvPr/>
        </p:nvSpPr>
        <p:spPr>
          <a:xfrm>
            <a:off x="1493634" y="4461165"/>
            <a:ext cx="5074018" cy="646331"/>
          </a:xfrm>
          <a:prstGeom prst="rect">
            <a:avLst/>
          </a:prstGeom>
          <a:noFill/>
        </p:spPr>
        <p:txBody>
          <a:bodyPr wrap="none" rtlCol="0">
            <a:spAutoFit/>
          </a:bodyPr>
          <a:lstStyle/>
          <a:p>
            <a:r>
              <a:rPr lang="en-IN" dirty="0"/>
              <a:t>Opening and closing using disc of an irregular object</a:t>
            </a:r>
          </a:p>
          <a:p>
            <a:endParaRPr lang="en-IN" dirty="0"/>
          </a:p>
        </p:txBody>
      </p:sp>
      <p:sp>
        <p:nvSpPr>
          <p:cNvPr id="23" name="Freeform 22"/>
          <p:cNvSpPr/>
          <p:nvPr/>
        </p:nvSpPr>
        <p:spPr>
          <a:xfrm>
            <a:off x="2635828" y="145471"/>
            <a:ext cx="2576945" cy="1870364"/>
          </a:xfrm>
          <a:custGeom>
            <a:avLst/>
            <a:gdLst>
              <a:gd name="connsiteX0" fmla="*/ 374073 w 2119745"/>
              <a:gd name="connsiteY0" fmla="*/ 623454 h 1565564"/>
              <a:gd name="connsiteX1" fmla="*/ 568036 w 2119745"/>
              <a:gd name="connsiteY1" fmla="*/ 637309 h 1565564"/>
              <a:gd name="connsiteX2" fmla="*/ 595745 w 2119745"/>
              <a:gd name="connsiteY2" fmla="*/ 595745 h 1565564"/>
              <a:gd name="connsiteX3" fmla="*/ 637309 w 2119745"/>
              <a:gd name="connsiteY3" fmla="*/ 387927 h 1565564"/>
              <a:gd name="connsiteX4" fmla="*/ 651163 w 2119745"/>
              <a:gd name="connsiteY4" fmla="*/ 318654 h 1565564"/>
              <a:gd name="connsiteX5" fmla="*/ 692727 w 2119745"/>
              <a:gd name="connsiteY5" fmla="*/ 277091 h 1565564"/>
              <a:gd name="connsiteX6" fmla="*/ 803563 w 2119745"/>
              <a:gd name="connsiteY6" fmla="*/ 180109 h 1565564"/>
              <a:gd name="connsiteX7" fmla="*/ 886691 w 2119745"/>
              <a:gd name="connsiteY7" fmla="*/ 166254 h 1565564"/>
              <a:gd name="connsiteX8" fmla="*/ 928254 w 2119745"/>
              <a:gd name="connsiteY8" fmla="*/ 152400 h 1565564"/>
              <a:gd name="connsiteX9" fmla="*/ 1066800 w 2119745"/>
              <a:gd name="connsiteY9" fmla="*/ 138545 h 1565564"/>
              <a:gd name="connsiteX10" fmla="*/ 1371600 w 2119745"/>
              <a:gd name="connsiteY10" fmla="*/ 96982 h 1565564"/>
              <a:gd name="connsiteX11" fmla="*/ 1565563 w 2119745"/>
              <a:gd name="connsiteY11" fmla="*/ 55418 h 1565564"/>
              <a:gd name="connsiteX12" fmla="*/ 1814945 w 2119745"/>
              <a:gd name="connsiteY12" fmla="*/ 0 h 1565564"/>
              <a:gd name="connsiteX13" fmla="*/ 1884218 w 2119745"/>
              <a:gd name="connsiteY13" fmla="*/ 13854 h 1565564"/>
              <a:gd name="connsiteX14" fmla="*/ 1939636 w 2119745"/>
              <a:gd name="connsiteY14" fmla="*/ 96982 h 1565564"/>
              <a:gd name="connsiteX15" fmla="*/ 2022763 w 2119745"/>
              <a:gd name="connsiteY15" fmla="*/ 193964 h 1565564"/>
              <a:gd name="connsiteX16" fmla="*/ 2036618 w 2119745"/>
              <a:gd name="connsiteY16" fmla="*/ 249382 h 1565564"/>
              <a:gd name="connsiteX17" fmla="*/ 2050473 w 2119745"/>
              <a:gd name="connsiteY17" fmla="*/ 318654 h 1565564"/>
              <a:gd name="connsiteX18" fmla="*/ 2078182 w 2119745"/>
              <a:gd name="connsiteY18" fmla="*/ 374073 h 1565564"/>
              <a:gd name="connsiteX19" fmla="*/ 2092036 w 2119745"/>
              <a:gd name="connsiteY19" fmla="*/ 457200 h 1565564"/>
              <a:gd name="connsiteX20" fmla="*/ 2105891 w 2119745"/>
              <a:gd name="connsiteY20" fmla="*/ 512618 h 1565564"/>
              <a:gd name="connsiteX21" fmla="*/ 2119745 w 2119745"/>
              <a:gd name="connsiteY21" fmla="*/ 762000 h 1565564"/>
              <a:gd name="connsiteX22" fmla="*/ 2105891 w 2119745"/>
              <a:gd name="connsiteY22" fmla="*/ 872836 h 1565564"/>
              <a:gd name="connsiteX23" fmla="*/ 2008909 w 2119745"/>
              <a:gd name="connsiteY23" fmla="*/ 928254 h 1565564"/>
              <a:gd name="connsiteX24" fmla="*/ 1939636 w 2119745"/>
              <a:gd name="connsiteY24" fmla="*/ 969818 h 1565564"/>
              <a:gd name="connsiteX25" fmla="*/ 1870363 w 2119745"/>
              <a:gd name="connsiteY25" fmla="*/ 1011382 h 1565564"/>
              <a:gd name="connsiteX26" fmla="*/ 1787236 w 2119745"/>
              <a:gd name="connsiteY26" fmla="*/ 1039091 h 1565564"/>
              <a:gd name="connsiteX27" fmla="*/ 1745673 w 2119745"/>
              <a:gd name="connsiteY27" fmla="*/ 1052945 h 1565564"/>
              <a:gd name="connsiteX28" fmla="*/ 1648691 w 2119745"/>
              <a:gd name="connsiteY28" fmla="*/ 1094509 h 1565564"/>
              <a:gd name="connsiteX29" fmla="*/ 1607127 w 2119745"/>
              <a:gd name="connsiteY29" fmla="*/ 1108364 h 1565564"/>
              <a:gd name="connsiteX30" fmla="*/ 1496291 w 2119745"/>
              <a:gd name="connsiteY30" fmla="*/ 1136073 h 1565564"/>
              <a:gd name="connsiteX31" fmla="*/ 1427018 w 2119745"/>
              <a:gd name="connsiteY31" fmla="*/ 1163782 h 1565564"/>
              <a:gd name="connsiteX32" fmla="*/ 1316182 w 2119745"/>
              <a:gd name="connsiteY32" fmla="*/ 1191491 h 1565564"/>
              <a:gd name="connsiteX33" fmla="*/ 1149927 w 2119745"/>
              <a:gd name="connsiteY33" fmla="*/ 1274618 h 1565564"/>
              <a:gd name="connsiteX34" fmla="*/ 1108363 w 2119745"/>
              <a:gd name="connsiteY34" fmla="*/ 1302327 h 1565564"/>
              <a:gd name="connsiteX35" fmla="*/ 1066800 w 2119745"/>
              <a:gd name="connsiteY35" fmla="*/ 1316182 h 1565564"/>
              <a:gd name="connsiteX36" fmla="*/ 955963 w 2119745"/>
              <a:gd name="connsiteY36" fmla="*/ 1343891 h 1565564"/>
              <a:gd name="connsiteX37" fmla="*/ 831273 w 2119745"/>
              <a:gd name="connsiteY37" fmla="*/ 1399309 h 1565564"/>
              <a:gd name="connsiteX38" fmla="*/ 762000 w 2119745"/>
              <a:gd name="connsiteY38" fmla="*/ 1440873 h 1565564"/>
              <a:gd name="connsiteX39" fmla="*/ 581891 w 2119745"/>
              <a:gd name="connsiteY39" fmla="*/ 1482436 h 1565564"/>
              <a:gd name="connsiteX40" fmla="*/ 471054 w 2119745"/>
              <a:gd name="connsiteY40" fmla="*/ 1537854 h 1565564"/>
              <a:gd name="connsiteX41" fmla="*/ 387927 w 2119745"/>
              <a:gd name="connsiteY41" fmla="*/ 1551709 h 1565564"/>
              <a:gd name="connsiteX42" fmla="*/ 193963 w 2119745"/>
              <a:gd name="connsiteY42" fmla="*/ 1565564 h 1565564"/>
              <a:gd name="connsiteX43" fmla="*/ 166254 w 2119745"/>
              <a:gd name="connsiteY43" fmla="*/ 1537854 h 1565564"/>
              <a:gd name="connsiteX44" fmla="*/ 124691 w 2119745"/>
              <a:gd name="connsiteY44" fmla="*/ 1524000 h 1565564"/>
              <a:gd name="connsiteX45" fmla="*/ 83127 w 2119745"/>
              <a:gd name="connsiteY45" fmla="*/ 1496291 h 1565564"/>
              <a:gd name="connsiteX46" fmla="*/ 55418 w 2119745"/>
              <a:gd name="connsiteY46" fmla="*/ 1454727 h 1565564"/>
              <a:gd name="connsiteX47" fmla="*/ 41563 w 2119745"/>
              <a:gd name="connsiteY47" fmla="*/ 1399309 h 1565564"/>
              <a:gd name="connsiteX48" fmla="*/ 13854 w 2119745"/>
              <a:gd name="connsiteY48" fmla="*/ 1316182 h 1565564"/>
              <a:gd name="connsiteX49" fmla="*/ 0 w 2119745"/>
              <a:gd name="connsiteY49" fmla="*/ 1274618 h 1565564"/>
              <a:gd name="connsiteX50" fmla="*/ 13854 w 2119745"/>
              <a:gd name="connsiteY50" fmla="*/ 1163782 h 1565564"/>
              <a:gd name="connsiteX51" fmla="*/ 27709 w 2119745"/>
              <a:gd name="connsiteY51" fmla="*/ 942109 h 1565564"/>
              <a:gd name="connsiteX52" fmla="*/ 110836 w 2119745"/>
              <a:gd name="connsiteY52" fmla="*/ 858982 h 1565564"/>
              <a:gd name="connsiteX53" fmla="*/ 152400 w 2119745"/>
              <a:gd name="connsiteY53" fmla="*/ 775854 h 1565564"/>
              <a:gd name="connsiteX54" fmla="*/ 193963 w 2119745"/>
              <a:gd name="connsiteY54" fmla="*/ 748145 h 1565564"/>
              <a:gd name="connsiteX55" fmla="*/ 221673 w 2119745"/>
              <a:gd name="connsiteY55" fmla="*/ 706582 h 1565564"/>
              <a:gd name="connsiteX56" fmla="*/ 374073 w 2119745"/>
              <a:gd name="connsiteY56" fmla="*/ 623454 h 156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19745" h="1565564">
                <a:moveTo>
                  <a:pt x="374073" y="623454"/>
                </a:moveTo>
                <a:cubicBezTo>
                  <a:pt x="431800" y="611909"/>
                  <a:pt x="468034" y="673674"/>
                  <a:pt x="568036" y="637309"/>
                </a:cubicBezTo>
                <a:cubicBezTo>
                  <a:pt x="583685" y="631619"/>
                  <a:pt x="586509" y="609600"/>
                  <a:pt x="595745" y="595745"/>
                </a:cubicBezTo>
                <a:cubicBezTo>
                  <a:pt x="630268" y="354093"/>
                  <a:pt x="583858" y="655195"/>
                  <a:pt x="637309" y="387927"/>
                </a:cubicBezTo>
                <a:cubicBezTo>
                  <a:pt x="641927" y="364836"/>
                  <a:pt x="640632" y="339716"/>
                  <a:pt x="651163" y="318654"/>
                </a:cubicBezTo>
                <a:cubicBezTo>
                  <a:pt x="659925" y="301129"/>
                  <a:pt x="678229" y="290271"/>
                  <a:pt x="692727" y="277091"/>
                </a:cubicBezTo>
                <a:cubicBezTo>
                  <a:pt x="729052" y="244068"/>
                  <a:pt x="760939" y="204465"/>
                  <a:pt x="803563" y="180109"/>
                </a:cubicBezTo>
                <a:cubicBezTo>
                  <a:pt x="827953" y="166172"/>
                  <a:pt x="859268" y="172348"/>
                  <a:pt x="886691" y="166254"/>
                </a:cubicBezTo>
                <a:cubicBezTo>
                  <a:pt x="900947" y="163086"/>
                  <a:pt x="914400" y="157018"/>
                  <a:pt x="928254" y="152400"/>
                </a:cubicBezTo>
                <a:cubicBezTo>
                  <a:pt x="1017493" y="92908"/>
                  <a:pt x="913123" y="149143"/>
                  <a:pt x="1066800" y="138545"/>
                </a:cubicBezTo>
                <a:cubicBezTo>
                  <a:pt x="1169097" y="131490"/>
                  <a:pt x="1270000" y="110836"/>
                  <a:pt x="1371600" y="96982"/>
                </a:cubicBezTo>
                <a:cubicBezTo>
                  <a:pt x="1667637" y="12401"/>
                  <a:pt x="1272459" y="120553"/>
                  <a:pt x="1565563" y="55418"/>
                </a:cubicBezTo>
                <a:cubicBezTo>
                  <a:pt x="1866480" y="-11454"/>
                  <a:pt x="1593269" y="31667"/>
                  <a:pt x="1814945" y="0"/>
                </a:cubicBezTo>
                <a:cubicBezTo>
                  <a:pt x="1838036" y="4618"/>
                  <a:pt x="1865630" y="-603"/>
                  <a:pt x="1884218" y="13854"/>
                </a:cubicBezTo>
                <a:cubicBezTo>
                  <a:pt x="1910505" y="34300"/>
                  <a:pt x="1919654" y="70340"/>
                  <a:pt x="1939636" y="96982"/>
                </a:cubicBezTo>
                <a:cubicBezTo>
                  <a:pt x="1992956" y="168075"/>
                  <a:pt x="1964872" y="136072"/>
                  <a:pt x="2022763" y="193964"/>
                </a:cubicBezTo>
                <a:cubicBezTo>
                  <a:pt x="2027381" y="212437"/>
                  <a:pt x="2032487" y="230794"/>
                  <a:pt x="2036618" y="249382"/>
                </a:cubicBezTo>
                <a:cubicBezTo>
                  <a:pt x="2041726" y="272369"/>
                  <a:pt x="2043026" y="296314"/>
                  <a:pt x="2050473" y="318654"/>
                </a:cubicBezTo>
                <a:cubicBezTo>
                  <a:pt x="2057004" y="338247"/>
                  <a:pt x="2068946" y="355600"/>
                  <a:pt x="2078182" y="374073"/>
                </a:cubicBezTo>
                <a:cubicBezTo>
                  <a:pt x="2082800" y="401782"/>
                  <a:pt x="2086527" y="429654"/>
                  <a:pt x="2092036" y="457200"/>
                </a:cubicBezTo>
                <a:cubicBezTo>
                  <a:pt x="2095770" y="475871"/>
                  <a:pt x="2104167" y="493655"/>
                  <a:pt x="2105891" y="512618"/>
                </a:cubicBezTo>
                <a:cubicBezTo>
                  <a:pt x="2113429" y="595532"/>
                  <a:pt x="2115127" y="678873"/>
                  <a:pt x="2119745" y="762000"/>
                </a:cubicBezTo>
                <a:cubicBezTo>
                  <a:pt x="2115127" y="798945"/>
                  <a:pt x="2119719" y="838266"/>
                  <a:pt x="2105891" y="872836"/>
                </a:cubicBezTo>
                <a:cubicBezTo>
                  <a:pt x="2100996" y="885075"/>
                  <a:pt x="2012424" y="926496"/>
                  <a:pt x="2008909" y="928254"/>
                </a:cubicBezTo>
                <a:cubicBezTo>
                  <a:pt x="1954787" y="982378"/>
                  <a:pt x="2011577" y="933848"/>
                  <a:pt x="1939636" y="969818"/>
                </a:cubicBezTo>
                <a:cubicBezTo>
                  <a:pt x="1915550" y="981861"/>
                  <a:pt x="1894878" y="1000239"/>
                  <a:pt x="1870363" y="1011382"/>
                </a:cubicBezTo>
                <a:cubicBezTo>
                  <a:pt x="1843773" y="1023468"/>
                  <a:pt x="1814945" y="1029855"/>
                  <a:pt x="1787236" y="1039091"/>
                </a:cubicBezTo>
                <a:lnTo>
                  <a:pt x="1745673" y="1052945"/>
                </a:lnTo>
                <a:cubicBezTo>
                  <a:pt x="1698276" y="1100340"/>
                  <a:pt x="1736244" y="1072620"/>
                  <a:pt x="1648691" y="1094509"/>
                </a:cubicBezTo>
                <a:cubicBezTo>
                  <a:pt x="1634523" y="1098051"/>
                  <a:pt x="1621217" y="1104521"/>
                  <a:pt x="1607127" y="1108364"/>
                </a:cubicBezTo>
                <a:cubicBezTo>
                  <a:pt x="1570387" y="1118384"/>
                  <a:pt x="1531650" y="1121930"/>
                  <a:pt x="1496291" y="1136073"/>
                </a:cubicBezTo>
                <a:cubicBezTo>
                  <a:pt x="1473200" y="1145309"/>
                  <a:pt x="1450788" y="1156468"/>
                  <a:pt x="1427018" y="1163782"/>
                </a:cubicBezTo>
                <a:cubicBezTo>
                  <a:pt x="1390620" y="1174981"/>
                  <a:pt x="1351541" y="1177348"/>
                  <a:pt x="1316182" y="1191491"/>
                </a:cubicBezTo>
                <a:cubicBezTo>
                  <a:pt x="1258654" y="1214502"/>
                  <a:pt x="1201481" y="1240249"/>
                  <a:pt x="1149927" y="1274618"/>
                </a:cubicBezTo>
                <a:cubicBezTo>
                  <a:pt x="1136072" y="1283854"/>
                  <a:pt x="1123256" y="1294880"/>
                  <a:pt x="1108363" y="1302327"/>
                </a:cubicBezTo>
                <a:cubicBezTo>
                  <a:pt x="1095301" y="1308858"/>
                  <a:pt x="1080889" y="1312339"/>
                  <a:pt x="1066800" y="1316182"/>
                </a:cubicBezTo>
                <a:cubicBezTo>
                  <a:pt x="1030059" y="1326202"/>
                  <a:pt x="991875" y="1331216"/>
                  <a:pt x="955963" y="1343891"/>
                </a:cubicBezTo>
                <a:cubicBezTo>
                  <a:pt x="913072" y="1359029"/>
                  <a:pt x="871955" y="1378968"/>
                  <a:pt x="831273" y="1399309"/>
                </a:cubicBezTo>
                <a:cubicBezTo>
                  <a:pt x="807187" y="1411352"/>
                  <a:pt x="787547" y="1432357"/>
                  <a:pt x="762000" y="1440873"/>
                </a:cubicBezTo>
                <a:cubicBezTo>
                  <a:pt x="703548" y="1460357"/>
                  <a:pt x="641927" y="1468582"/>
                  <a:pt x="581891" y="1482436"/>
                </a:cubicBezTo>
                <a:cubicBezTo>
                  <a:pt x="544945" y="1500909"/>
                  <a:pt x="509954" y="1523961"/>
                  <a:pt x="471054" y="1537854"/>
                </a:cubicBezTo>
                <a:cubicBezTo>
                  <a:pt x="444599" y="1547302"/>
                  <a:pt x="415879" y="1548914"/>
                  <a:pt x="387927" y="1551709"/>
                </a:cubicBezTo>
                <a:cubicBezTo>
                  <a:pt x="323429" y="1558159"/>
                  <a:pt x="258618" y="1560946"/>
                  <a:pt x="193963" y="1565564"/>
                </a:cubicBezTo>
                <a:cubicBezTo>
                  <a:pt x="184727" y="1556327"/>
                  <a:pt x="177455" y="1544575"/>
                  <a:pt x="166254" y="1537854"/>
                </a:cubicBezTo>
                <a:cubicBezTo>
                  <a:pt x="153731" y="1530340"/>
                  <a:pt x="137753" y="1530531"/>
                  <a:pt x="124691" y="1524000"/>
                </a:cubicBezTo>
                <a:cubicBezTo>
                  <a:pt x="109798" y="1516553"/>
                  <a:pt x="96982" y="1505527"/>
                  <a:pt x="83127" y="1496291"/>
                </a:cubicBezTo>
                <a:cubicBezTo>
                  <a:pt x="73891" y="1482436"/>
                  <a:pt x="61977" y="1470032"/>
                  <a:pt x="55418" y="1454727"/>
                </a:cubicBezTo>
                <a:cubicBezTo>
                  <a:pt x="47917" y="1437225"/>
                  <a:pt x="47035" y="1417547"/>
                  <a:pt x="41563" y="1399309"/>
                </a:cubicBezTo>
                <a:cubicBezTo>
                  <a:pt x="33170" y="1371333"/>
                  <a:pt x="23090" y="1343891"/>
                  <a:pt x="13854" y="1316182"/>
                </a:cubicBezTo>
                <a:lnTo>
                  <a:pt x="0" y="1274618"/>
                </a:lnTo>
                <a:cubicBezTo>
                  <a:pt x="4618" y="1237673"/>
                  <a:pt x="10762" y="1200886"/>
                  <a:pt x="13854" y="1163782"/>
                </a:cubicBezTo>
                <a:cubicBezTo>
                  <a:pt x="20002" y="1090003"/>
                  <a:pt x="16162" y="1015238"/>
                  <a:pt x="27709" y="942109"/>
                </a:cubicBezTo>
                <a:cubicBezTo>
                  <a:pt x="33152" y="907638"/>
                  <a:pt x="90736" y="874057"/>
                  <a:pt x="110836" y="858982"/>
                </a:cubicBezTo>
                <a:cubicBezTo>
                  <a:pt x="122104" y="825178"/>
                  <a:pt x="125543" y="802711"/>
                  <a:pt x="152400" y="775854"/>
                </a:cubicBezTo>
                <a:cubicBezTo>
                  <a:pt x="164174" y="764080"/>
                  <a:pt x="180109" y="757381"/>
                  <a:pt x="193963" y="748145"/>
                </a:cubicBezTo>
                <a:cubicBezTo>
                  <a:pt x="203200" y="734291"/>
                  <a:pt x="207553" y="715407"/>
                  <a:pt x="221673" y="706582"/>
                </a:cubicBezTo>
                <a:cubicBezTo>
                  <a:pt x="391480" y="600455"/>
                  <a:pt x="316346" y="634999"/>
                  <a:pt x="374073" y="62345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4026664" y="361265"/>
            <a:ext cx="160357"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3657600" y="513665"/>
            <a:ext cx="160357"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p:cNvSpPr/>
          <p:nvPr/>
        </p:nvSpPr>
        <p:spPr>
          <a:xfrm>
            <a:off x="2971800" y="838199"/>
            <a:ext cx="99416" cy="24245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2617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81" y="274638"/>
            <a:ext cx="8017489" cy="868362"/>
          </a:xfrm>
          <a:solidFill>
            <a:schemeClr val="accent2">
              <a:lumMod val="40000"/>
              <a:lumOff val="60000"/>
            </a:schemeClr>
          </a:solidFill>
        </p:spPr>
        <p:txBody>
          <a:bodyPr>
            <a:normAutofit/>
          </a:bodyPr>
          <a:lstStyle/>
          <a:p>
            <a:r>
              <a:rPr lang="en-US" sz="2400" b="1" dirty="0">
                <a:solidFill>
                  <a:schemeClr val="accent3"/>
                </a:solidFill>
              </a:rPr>
              <a:t>Open &amp; Close disk Filtering of Colored Taped Red, Green ,Blue</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pic>
        <p:nvPicPr>
          <p:cNvPr id="4" name="Picture 3" descr="C:\Users\Dell-pc\Desktop\Parth_matlab_images\10reddisk.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19200"/>
            <a:ext cx="3810000" cy="2868295"/>
          </a:xfrm>
          <a:prstGeom prst="rect">
            <a:avLst/>
          </a:prstGeom>
          <a:noFill/>
          <a:ln>
            <a:noFill/>
          </a:ln>
        </p:spPr>
      </p:pic>
      <p:pic>
        <p:nvPicPr>
          <p:cNvPr id="5" name="Picture 4" descr="C:\Users\Dell-pc\Desktop\Parth_matlab_images\10greendisk.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143000"/>
            <a:ext cx="3778250" cy="2868295"/>
          </a:xfrm>
          <a:prstGeom prst="rect">
            <a:avLst/>
          </a:prstGeom>
          <a:noFill/>
          <a:ln>
            <a:noFill/>
          </a:ln>
        </p:spPr>
      </p:pic>
      <p:pic>
        <p:nvPicPr>
          <p:cNvPr id="6" name="Picture 5" descr="C:\Users\Dell-pc\Desktop\Parth_matlab_images\10bluedisk.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8400" y="3810000"/>
            <a:ext cx="4070350" cy="2541905"/>
          </a:xfrm>
          <a:prstGeom prst="rect">
            <a:avLst/>
          </a:prstGeom>
          <a:noFill/>
          <a:ln>
            <a:noFill/>
          </a:ln>
        </p:spPr>
      </p:pic>
      <p:sp>
        <p:nvSpPr>
          <p:cNvPr id="7" name="TextBox 6"/>
          <p:cNvSpPr txBox="1"/>
          <p:nvPr/>
        </p:nvSpPr>
        <p:spPr>
          <a:xfrm>
            <a:off x="914400" y="3962400"/>
            <a:ext cx="1371600" cy="369332"/>
          </a:xfrm>
          <a:prstGeom prst="rect">
            <a:avLst/>
          </a:prstGeom>
          <a:noFill/>
        </p:spPr>
        <p:txBody>
          <a:bodyPr wrap="square" rtlCol="0">
            <a:spAutoFit/>
          </a:bodyPr>
          <a:lstStyle/>
          <a:p>
            <a:r>
              <a:rPr lang="en-US" dirty="0"/>
              <a:t>     Red Tape</a:t>
            </a:r>
          </a:p>
        </p:txBody>
      </p:sp>
      <p:sp>
        <p:nvSpPr>
          <p:cNvPr id="8" name="TextBox 7"/>
          <p:cNvSpPr txBox="1"/>
          <p:nvPr/>
        </p:nvSpPr>
        <p:spPr>
          <a:xfrm>
            <a:off x="6477000" y="3886200"/>
            <a:ext cx="1752600" cy="369332"/>
          </a:xfrm>
          <a:prstGeom prst="rect">
            <a:avLst/>
          </a:prstGeom>
          <a:noFill/>
        </p:spPr>
        <p:txBody>
          <a:bodyPr wrap="square" rtlCol="0">
            <a:spAutoFit/>
          </a:bodyPr>
          <a:lstStyle/>
          <a:p>
            <a:r>
              <a:rPr lang="en-US" dirty="0"/>
              <a:t>     Green Tape</a:t>
            </a:r>
          </a:p>
        </p:txBody>
      </p:sp>
      <p:sp>
        <p:nvSpPr>
          <p:cNvPr id="9" name="TextBox 8"/>
          <p:cNvSpPr txBox="1"/>
          <p:nvPr/>
        </p:nvSpPr>
        <p:spPr>
          <a:xfrm>
            <a:off x="3886200" y="6248400"/>
            <a:ext cx="1371600" cy="369332"/>
          </a:xfrm>
          <a:prstGeom prst="rect">
            <a:avLst/>
          </a:prstGeom>
          <a:noFill/>
        </p:spPr>
        <p:txBody>
          <a:bodyPr wrap="square" rtlCol="0">
            <a:spAutoFit/>
          </a:bodyPr>
          <a:lstStyle/>
          <a:p>
            <a:r>
              <a:rPr lang="en-US" dirty="0"/>
              <a:t>Blue Tape</a:t>
            </a:r>
          </a:p>
        </p:txBody>
      </p:sp>
      <p:sp>
        <p:nvSpPr>
          <p:cNvPr id="10" name="Action Button: Home 9">
            <a:hlinkClick r:id="rId5" action="ppaction://hlinksldjump" highlightClick="1"/>
          </p:cNvPr>
          <p:cNvSpPr/>
          <p:nvPr/>
        </p:nvSpPr>
        <p:spPr>
          <a:xfrm>
            <a:off x="8077200" y="6096000"/>
            <a:ext cx="533400" cy="381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31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889" y="198438"/>
            <a:ext cx="7498080" cy="868362"/>
          </a:xfrm>
          <a:solidFill>
            <a:schemeClr val="accent2">
              <a:lumMod val="40000"/>
              <a:lumOff val="60000"/>
            </a:schemeClr>
          </a:solidFill>
        </p:spPr>
        <p:txBody>
          <a:bodyPr>
            <a:normAutofit/>
          </a:bodyPr>
          <a:lstStyle/>
          <a:p>
            <a:r>
              <a:rPr lang="en-US" sz="2800" b="1" dirty="0">
                <a:solidFill>
                  <a:schemeClr val="accent3"/>
                </a:solidFill>
              </a:rPr>
              <a:t> Thresholding</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sp>
        <p:nvSpPr>
          <p:cNvPr id="4" name="Content Placeholder 2"/>
          <p:cNvSpPr txBox="1">
            <a:spLocks/>
          </p:cNvSpPr>
          <p:nvPr/>
        </p:nvSpPr>
        <p:spPr>
          <a:xfrm>
            <a:off x="762889" y="990600"/>
            <a:ext cx="749808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Arial" pitchFamily="34" charset="0"/>
              <a:buNone/>
            </a:pPr>
            <a:endParaRPr lang="en-US" sz="2800" b="1" dirty="0">
              <a:solidFill>
                <a:schemeClr val="accent3">
                  <a:lumMod val="75000"/>
                </a:schemeClr>
              </a:solidFill>
              <a:cs typeface="Times New Roman" pitchFamily="18" charset="0"/>
            </a:endParaRPr>
          </a:p>
          <a:p>
            <a:pPr algn="just"/>
            <a:r>
              <a:rPr lang="en-US" sz="2400" dirty="0"/>
              <a:t> </a:t>
            </a:r>
            <a:r>
              <a:rPr lang="en-IN" sz="2400" dirty="0"/>
              <a:t>Thresholding is the simplest method of image segmentation. </a:t>
            </a:r>
          </a:p>
          <a:p>
            <a:pPr algn="just"/>
            <a:r>
              <a:rPr lang="en-IN" sz="2400" dirty="0"/>
              <a:t>From a grayscale image, thresholding can be used to create binary images.</a:t>
            </a:r>
          </a:p>
          <a:p>
            <a:pPr algn="just"/>
            <a:r>
              <a:rPr lang="en-IN" sz="2400" dirty="0"/>
              <a:t>The simplest thresholding methods replace each pixel in an image with a black pixel if the image intensity is less than some fixed constant, or a white pixel if the image intensity is greater than that constant.</a:t>
            </a:r>
          </a:p>
          <a:p>
            <a:pPr algn="just"/>
            <a:r>
              <a:rPr lang="en-IN" sz="2400" dirty="0"/>
              <a:t>This technique can be used to track the mouse pointer.</a:t>
            </a:r>
          </a:p>
          <a:p>
            <a:endParaRPr lang="en-US" sz="2400" dirty="0"/>
          </a:p>
          <a:p>
            <a:pPr algn="just">
              <a:buFont typeface="Arial" pitchFamily="34" charset="0"/>
              <a:buNone/>
            </a:pPr>
            <a:endParaRPr lang="en-US" sz="2200" dirty="0">
              <a:solidFill>
                <a:schemeClr val="accent3">
                  <a:lumMod val="75000"/>
                </a:schemeClr>
              </a:solidFill>
            </a:endParaRPr>
          </a:p>
        </p:txBody>
      </p:sp>
    </p:spTree>
    <p:extLst>
      <p:ext uri="{BB962C8B-B14F-4D97-AF65-F5344CB8AC3E}">
        <p14:creationId xmlns:p14="http://schemas.microsoft.com/office/powerpoint/2010/main" val="4141065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80" y="268351"/>
            <a:ext cx="7987919" cy="868362"/>
          </a:xfrm>
          <a:solidFill>
            <a:schemeClr val="accent2">
              <a:lumMod val="40000"/>
              <a:lumOff val="60000"/>
            </a:schemeClr>
          </a:solidFill>
        </p:spPr>
        <p:txBody>
          <a:bodyPr>
            <a:normAutofit/>
          </a:bodyPr>
          <a:lstStyle/>
          <a:p>
            <a:r>
              <a:rPr lang="en-US" sz="2800" b="1" dirty="0">
                <a:solidFill>
                  <a:schemeClr val="accent3"/>
                </a:solidFill>
              </a:rPr>
              <a:t> </a:t>
            </a:r>
            <a:r>
              <a:rPr lang="en-US" sz="2800" b="1" dirty="0" err="1">
                <a:solidFill>
                  <a:schemeClr val="accent3"/>
                </a:solidFill>
              </a:rPr>
              <a:t>Thresholding</a:t>
            </a:r>
            <a:r>
              <a:rPr lang="en-US" sz="2800" b="1" dirty="0">
                <a:solidFill>
                  <a:schemeClr val="accent3"/>
                </a:solidFill>
              </a:rPr>
              <a:t> on Colored tapes Red, Green, Blue</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pic>
        <p:nvPicPr>
          <p:cNvPr id="4" name="Picture 3" descr="C:\Users\Dell-pc\Desktop\Parth_matlab_images\11thresholdred.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470" y="1356519"/>
            <a:ext cx="4267200" cy="2783840"/>
          </a:xfrm>
          <a:prstGeom prst="rect">
            <a:avLst/>
          </a:prstGeom>
          <a:noFill/>
          <a:ln>
            <a:noFill/>
          </a:ln>
        </p:spPr>
      </p:pic>
      <p:pic>
        <p:nvPicPr>
          <p:cNvPr id="5" name="Picture 4" descr="C:\Users\Dell-pc\Desktop\Parth_matlab_images\11thresholdgreen.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4682" y="1241524"/>
            <a:ext cx="4146550" cy="2905542"/>
          </a:xfrm>
          <a:prstGeom prst="rect">
            <a:avLst/>
          </a:prstGeom>
          <a:noFill/>
          <a:ln>
            <a:noFill/>
          </a:ln>
        </p:spPr>
      </p:pic>
      <p:pic>
        <p:nvPicPr>
          <p:cNvPr id="6" name="Picture 5" descr="C:\Users\Dell-pc\Desktop\Parth_matlab_images\11thresholdblue.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3270" y="4211465"/>
            <a:ext cx="4146550" cy="2465705"/>
          </a:xfrm>
          <a:prstGeom prst="rect">
            <a:avLst/>
          </a:prstGeom>
          <a:noFill/>
          <a:ln>
            <a:noFill/>
          </a:ln>
        </p:spPr>
      </p:pic>
      <p:sp>
        <p:nvSpPr>
          <p:cNvPr id="7" name="TextBox 6"/>
          <p:cNvSpPr txBox="1"/>
          <p:nvPr/>
        </p:nvSpPr>
        <p:spPr>
          <a:xfrm>
            <a:off x="1307082" y="3930003"/>
            <a:ext cx="1371600" cy="369332"/>
          </a:xfrm>
          <a:prstGeom prst="rect">
            <a:avLst/>
          </a:prstGeom>
          <a:noFill/>
        </p:spPr>
        <p:txBody>
          <a:bodyPr wrap="square" rtlCol="0">
            <a:spAutoFit/>
          </a:bodyPr>
          <a:lstStyle/>
          <a:p>
            <a:r>
              <a:rPr lang="en-US" dirty="0"/>
              <a:t>     Red Tape</a:t>
            </a:r>
          </a:p>
        </p:txBody>
      </p:sp>
      <p:sp>
        <p:nvSpPr>
          <p:cNvPr id="8" name="TextBox 7"/>
          <p:cNvSpPr txBox="1"/>
          <p:nvPr/>
        </p:nvSpPr>
        <p:spPr>
          <a:xfrm>
            <a:off x="6123652" y="3900742"/>
            <a:ext cx="1752600" cy="369332"/>
          </a:xfrm>
          <a:prstGeom prst="rect">
            <a:avLst/>
          </a:prstGeom>
          <a:noFill/>
        </p:spPr>
        <p:txBody>
          <a:bodyPr wrap="square" rtlCol="0">
            <a:spAutoFit/>
          </a:bodyPr>
          <a:lstStyle/>
          <a:p>
            <a:r>
              <a:rPr lang="en-US" dirty="0"/>
              <a:t>     Green Tape</a:t>
            </a:r>
          </a:p>
        </p:txBody>
      </p:sp>
      <p:sp>
        <p:nvSpPr>
          <p:cNvPr id="9" name="TextBox 8"/>
          <p:cNvSpPr txBox="1"/>
          <p:nvPr/>
        </p:nvSpPr>
        <p:spPr>
          <a:xfrm>
            <a:off x="3930839" y="6463638"/>
            <a:ext cx="1371600" cy="369332"/>
          </a:xfrm>
          <a:prstGeom prst="rect">
            <a:avLst/>
          </a:prstGeom>
          <a:noFill/>
        </p:spPr>
        <p:txBody>
          <a:bodyPr wrap="square" rtlCol="0">
            <a:spAutoFit/>
          </a:bodyPr>
          <a:lstStyle/>
          <a:p>
            <a:r>
              <a:rPr lang="en-US" dirty="0"/>
              <a:t>Blue Tape</a:t>
            </a:r>
          </a:p>
        </p:txBody>
      </p:sp>
      <p:sp>
        <p:nvSpPr>
          <p:cNvPr id="10" name="Action Button: Home 9">
            <a:hlinkClick r:id="rId5" action="ppaction://hlinksldjump" highlightClick="1"/>
          </p:cNvPr>
          <p:cNvSpPr/>
          <p:nvPr/>
        </p:nvSpPr>
        <p:spPr>
          <a:xfrm>
            <a:off x="8077200" y="6096000"/>
            <a:ext cx="533400" cy="381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289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12738"/>
            <a:ext cx="7924800" cy="868362"/>
          </a:xfrm>
          <a:solidFill>
            <a:schemeClr val="accent2">
              <a:lumMod val="40000"/>
              <a:lumOff val="60000"/>
            </a:schemeClr>
          </a:solidFill>
        </p:spPr>
        <p:txBody>
          <a:bodyPr>
            <a:normAutofit fontScale="90000"/>
          </a:bodyPr>
          <a:lstStyle/>
          <a:p>
            <a:pPr lvl="0"/>
            <a:br>
              <a:rPr lang="en-US" sz="2800" b="1" dirty="0">
                <a:solidFill>
                  <a:schemeClr val="accent3"/>
                </a:solidFill>
                <a:effectLst>
                  <a:outerShdw blurRad="50000" dist="30000" dir="5400000" algn="tl" rotWithShape="0">
                    <a:srgbClr val="000000">
                      <a:alpha val="30000"/>
                    </a:srgbClr>
                  </a:outerShdw>
                </a:effectLst>
              </a:rPr>
            </a:br>
            <a:r>
              <a:rPr lang="en-US" sz="2800" b="1" dirty="0">
                <a:solidFill>
                  <a:schemeClr val="accent3"/>
                </a:solidFill>
                <a:effectLst>
                  <a:outerShdw blurRad="50000" dist="30000" dir="5400000" algn="tl" rotWithShape="0">
                    <a:srgbClr val="000000">
                      <a:alpha val="30000"/>
                    </a:srgbClr>
                  </a:outerShdw>
                </a:effectLst>
              </a:rPr>
              <a:t> Bounding of Pointer Using Bounding Box  </a:t>
            </a:r>
            <a:br>
              <a:rPr lang="en-US" sz="2800" b="1" dirty="0">
                <a:solidFill>
                  <a:schemeClr val="accent3"/>
                </a:solidFill>
                <a:effectLst>
                  <a:outerShdw blurRad="50000" dist="30000" dir="5400000" algn="tl" rotWithShape="0">
                    <a:srgbClr val="000000">
                      <a:alpha val="30000"/>
                    </a:srgbClr>
                  </a:outerShdw>
                </a:effectLst>
              </a:rPr>
            </a:br>
            <a:endParaRPr lang="en-US" sz="2800" b="1" dirty="0">
              <a:solidFill>
                <a:schemeClr val="accent3"/>
              </a:solidFill>
            </a:endParaRPr>
          </a:p>
        </p:txBody>
      </p:sp>
      <p:sp>
        <p:nvSpPr>
          <p:cNvPr id="3" name="Content Placeholder 2"/>
          <p:cNvSpPr>
            <a:spLocks noGrp="1"/>
          </p:cNvSpPr>
          <p:nvPr>
            <p:ph idx="1"/>
          </p:nvPr>
        </p:nvSpPr>
        <p:spPr>
          <a:xfrm>
            <a:off x="1219200" y="1219200"/>
            <a:ext cx="7638288" cy="5334000"/>
          </a:xfrm>
        </p:spPr>
        <p:txBody>
          <a:bodyPr>
            <a:normAutofit/>
          </a:bodyPr>
          <a:lstStyle/>
          <a:p>
            <a:pPr algn="just">
              <a:buClr>
                <a:srgbClr val="C00000"/>
              </a:buClr>
              <a:buNone/>
            </a:pPr>
            <a:endParaRPr lang="en-US" sz="2400" dirty="0">
              <a:solidFill>
                <a:schemeClr val="accent3">
                  <a:lumMod val="75000"/>
                </a:schemeClr>
              </a:solidFill>
            </a:endParaRPr>
          </a:p>
          <a:p>
            <a:pPr marL="0" indent="0" algn="just">
              <a:buNone/>
            </a:pPr>
            <a:endParaRPr lang="en-US" sz="2400" dirty="0">
              <a:solidFill>
                <a:schemeClr val="accent3">
                  <a:lumMod val="75000"/>
                </a:schemeClr>
              </a:solidFill>
            </a:endParaRPr>
          </a:p>
          <a:p>
            <a:pPr algn="just">
              <a:buNone/>
            </a:pPr>
            <a:r>
              <a:rPr lang="en-US" sz="2400" b="1" dirty="0">
                <a:cs typeface="Times New Roman" pitchFamily="18" charset="0"/>
              </a:rPr>
              <a:t>   </a:t>
            </a:r>
            <a:endParaRPr lang="en-US" sz="2400" b="1" dirty="0">
              <a:solidFill>
                <a:schemeClr val="accent3">
                  <a:lumMod val="75000"/>
                </a:schemeClr>
              </a:solidFill>
              <a:cs typeface="Times New Roman" pitchFamily="18" charset="0"/>
            </a:endParaRP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447800"/>
            <a:ext cx="36576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1447800"/>
            <a:ext cx="3523488"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4038600"/>
            <a:ext cx="38100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990600" y="3962400"/>
            <a:ext cx="1371600" cy="369332"/>
          </a:xfrm>
          <a:prstGeom prst="rect">
            <a:avLst/>
          </a:prstGeom>
          <a:noFill/>
        </p:spPr>
        <p:txBody>
          <a:bodyPr wrap="square" rtlCol="0">
            <a:spAutoFit/>
          </a:bodyPr>
          <a:lstStyle/>
          <a:p>
            <a:r>
              <a:rPr lang="en-US" dirty="0"/>
              <a:t>     Red Tape</a:t>
            </a:r>
          </a:p>
        </p:txBody>
      </p:sp>
      <p:sp>
        <p:nvSpPr>
          <p:cNvPr id="8" name="TextBox 7"/>
          <p:cNvSpPr txBox="1"/>
          <p:nvPr/>
        </p:nvSpPr>
        <p:spPr>
          <a:xfrm>
            <a:off x="6858000" y="3962400"/>
            <a:ext cx="1752600" cy="369332"/>
          </a:xfrm>
          <a:prstGeom prst="rect">
            <a:avLst/>
          </a:prstGeom>
          <a:noFill/>
        </p:spPr>
        <p:txBody>
          <a:bodyPr wrap="square" rtlCol="0">
            <a:spAutoFit/>
          </a:bodyPr>
          <a:lstStyle/>
          <a:p>
            <a:r>
              <a:rPr lang="en-US" dirty="0"/>
              <a:t>     Green Tape</a:t>
            </a:r>
          </a:p>
        </p:txBody>
      </p:sp>
      <p:sp>
        <p:nvSpPr>
          <p:cNvPr id="9" name="TextBox 8"/>
          <p:cNvSpPr txBox="1"/>
          <p:nvPr/>
        </p:nvSpPr>
        <p:spPr>
          <a:xfrm>
            <a:off x="4038600" y="6488668"/>
            <a:ext cx="1371600" cy="369332"/>
          </a:xfrm>
          <a:prstGeom prst="rect">
            <a:avLst/>
          </a:prstGeom>
          <a:noFill/>
        </p:spPr>
        <p:txBody>
          <a:bodyPr wrap="square" rtlCol="0">
            <a:spAutoFit/>
          </a:bodyPr>
          <a:lstStyle/>
          <a:p>
            <a:r>
              <a:rPr lang="en-US" dirty="0"/>
              <a:t>Blue Tape</a:t>
            </a:r>
          </a:p>
        </p:txBody>
      </p:sp>
    </p:spTree>
    <p:extLst>
      <p:ext uri="{BB962C8B-B14F-4D97-AF65-F5344CB8AC3E}">
        <p14:creationId xmlns:p14="http://schemas.microsoft.com/office/powerpoint/2010/main" val="1135113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8105"/>
            <a:ext cx="8177784" cy="868362"/>
          </a:xfrm>
          <a:solidFill>
            <a:schemeClr val="accent2">
              <a:lumMod val="40000"/>
              <a:lumOff val="60000"/>
            </a:schemeClr>
          </a:solidFill>
        </p:spPr>
        <p:txBody>
          <a:bodyPr>
            <a:normAutofit/>
          </a:bodyPr>
          <a:lstStyle/>
          <a:p>
            <a:pPr lvl="0"/>
            <a:r>
              <a:rPr lang="en-US" sz="2800" b="1" dirty="0">
                <a:solidFill>
                  <a:schemeClr val="accent3"/>
                </a:solidFill>
                <a:effectLst>
                  <a:outerShdw blurRad="50000" dist="30000" dir="5400000" algn="tl" rotWithShape="0">
                    <a:srgbClr val="000000">
                      <a:alpha val="30000"/>
                    </a:srgbClr>
                  </a:outerShdw>
                </a:effectLst>
              </a:rPr>
              <a:t>Differentiation of  Bounding Box using colors</a:t>
            </a:r>
            <a:endParaRPr lang="en-US" sz="2800" b="1" dirty="0">
              <a:solidFill>
                <a:schemeClr val="accent3"/>
              </a:solidFill>
            </a:endParaRPr>
          </a:p>
        </p:txBody>
      </p:sp>
      <p:sp>
        <p:nvSpPr>
          <p:cNvPr id="3" name="Content Placeholder 2"/>
          <p:cNvSpPr>
            <a:spLocks noGrp="1"/>
          </p:cNvSpPr>
          <p:nvPr>
            <p:ph idx="1"/>
          </p:nvPr>
        </p:nvSpPr>
        <p:spPr>
          <a:xfrm>
            <a:off x="1219200" y="1219200"/>
            <a:ext cx="7638288" cy="5334000"/>
          </a:xfrm>
        </p:spPr>
        <p:txBody>
          <a:bodyPr>
            <a:normAutofit/>
          </a:bodyPr>
          <a:lstStyle/>
          <a:p>
            <a:pPr algn="just">
              <a:buClr>
                <a:srgbClr val="C00000"/>
              </a:buClr>
              <a:buNone/>
            </a:pPr>
            <a:endParaRPr lang="en-US" sz="2400" dirty="0">
              <a:solidFill>
                <a:schemeClr val="accent3">
                  <a:lumMod val="75000"/>
                </a:schemeClr>
              </a:solidFill>
            </a:endParaRPr>
          </a:p>
          <a:p>
            <a:pPr marL="0" indent="0" algn="just">
              <a:buNone/>
            </a:pPr>
            <a:endParaRPr lang="en-US" sz="2400" dirty="0">
              <a:solidFill>
                <a:schemeClr val="accent3">
                  <a:lumMod val="75000"/>
                </a:schemeClr>
              </a:solidFill>
            </a:endParaRPr>
          </a:p>
          <a:p>
            <a:pPr algn="just">
              <a:buNone/>
            </a:pPr>
            <a:r>
              <a:rPr lang="en-US" sz="2400" b="1" dirty="0">
                <a:cs typeface="Times New Roman" pitchFamily="18" charset="0"/>
              </a:rPr>
              <a:t>   </a:t>
            </a:r>
            <a:endParaRPr lang="en-US" sz="2400" b="1" dirty="0">
              <a:solidFill>
                <a:schemeClr val="accent3">
                  <a:lumMod val="75000"/>
                </a:schemeClr>
              </a:solidFill>
              <a:cs typeface="Times New Roman"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4038600"/>
            <a:ext cx="3290293"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219200"/>
            <a:ext cx="37338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 y="1228867"/>
            <a:ext cx="367284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990600" y="3962400"/>
            <a:ext cx="1371600" cy="369332"/>
          </a:xfrm>
          <a:prstGeom prst="rect">
            <a:avLst/>
          </a:prstGeom>
          <a:noFill/>
        </p:spPr>
        <p:txBody>
          <a:bodyPr wrap="square" rtlCol="0">
            <a:spAutoFit/>
          </a:bodyPr>
          <a:lstStyle/>
          <a:p>
            <a:r>
              <a:rPr lang="en-US" dirty="0"/>
              <a:t>     Red Tape</a:t>
            </a:r>
          </a:p>
        </p:txBody>
      </p:sp>
      <p:sp>
        <p:nvSpPr>
          <p:cNvPr id="8" name="TextBox 7"/>
          <p:cNvSpPr txBox="1"/>
          <p:nvPr/>
        </p:nvSpPr>
        <p:spPr>
          <a:xfrm>
            <a:off x="6477000" y="3886200"/>
            <a:ext cx="1752600" cy="369332"/>
          </a:xfrm>
          <a:prstGeom prst="rect">
            <a:avLst/>
          </a:prstGeom>
          <a:noFill/>
        </p:spPr>
        <p:txBody>
          <a:bodyPr wrap="square" rtlCol="0">
            <a:spAutoFit/>
          </a:bodyPr>
          <a:lstStyle/>
          <a:p>
            <a:r>
              <a:rPr lang="en-US" dirty="0"/>
              <a:t>     Green Tape</a:t>
            </a:r>
          </a:p>
        </p:txBody>
      </p:sp>
      <p:sp>
        <p:nvSpPr>
          <p:cNvPr id="9" name="TextBox 8"/>
          <p:cNvSpPr txBox="1"/>
          <p:nvPr/>
        </p:nvSpPr>
        <p:spPr>
          <a:xfrm>
            <a:off x="4038600" y="6488668"/>
            <a:ext cx="1371600" cy="369332"/>
          </a:xfrm>
          <a:prstGeom prst="rect">
            <a:avLst/>
          </a:prstGeom>
          <a:noFill/>
        </p:spPr>
        <p:txBody>
          <a:bodyPr wrap="square" rtlCol="0">
            <a:spAutoFit/>
          </a:bodyPr>
          <a:lstStyle/>
          <a:p>
            <a:r>
              <a:rPr lang="en-US" dirty="0"/>
              <a:t>Blue Tape</a:t>
            </a:r>
          </a:p>
        </p:txBody>
      </p:sp>
      <p:sp>
        <p:nvSpPr>
          <p:cNvPr id="10" name="Action Button: Home 9">
            <a:hlinkClick r:id="rId5" action="ppaction://hlinksldjump" highlightClick="1"/>
          </p:cNvPr>
          <p:cNvSpPr/>
          <p:nvPr/>
        </p:nvSpPr>
        <p:spPr>
          <a:xfrm>
            <a:off x="8077200" y="6172200"/>
            <a:ext cx="533400" cy="381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964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0" y="228600"/>
            <a:ext cx="7498080" cy="868362"/>
          </a:xfrm>
          <a:solidFill>
            <a:schemeClr val="accent2">
              <a:lumMod val="40000"/>
              <a:lumOff val="60000"/>
            </a:schemeClr>
          </a:solidFill>
        </p:spPr>
        <p:txBody>
          <a:bodyPr>
            <a:normAutofit fontScale="90000"/>
          </a:bodyPr>
          <a:lstStyle/>
          <a:p>
            <a:pPr lvl="0"/>
            <a:br>
              <a:rPr lang="en-US" sz="2800" b="1" dirty="0">
                <a:solidFill>
                  <a:schemeClr val="accent3"/>
                </a:solidFill>
                <a:effectLst>
                  <a:outerShdw blurRad="50000" dist="30000" dir="5400000" algn="tl" rotWithShape="0">
                    <a:srgbClr val="000000">
                      <a:alpha val="30000"/>
                    </a:srgbClr>
                  </a:outerShdw>
                </a:effectLst>
              </a:rPr>
            </a:br>
            <a:r>
              <a:rPr lang="en-US" sz="2800" b="1" dirty="0">
                <a:solidFill>
                  <a:schemeClr val="accent3"/>
                </a:solidFill>
                <a:effectLst>
                  <a:outerShdw blurRad="50000" dist="30000" dir="5400000" algn="tl" rotWithShape="0">
                    <a:srgbClr val="000000">
                      <a:alpha val="30000"/>
                    </a:srgbClr>
                  </a:outerShdw>
                </a:effectLst>
              </a:rPr>
              <a:t> Centroid Detection</a:t>
            </a:r>
            <a:br>
              <a:rPr lang="en-US" sz="2800" b="1" dirty="0">
                <a:solidFill>
                  <a:schemeClr val="accent3"/>
                </a:solidFill>
                <a:effectLst>
                  <a:outerShdw blurRad="50000" dist="30000" dir="5400000" algn="tl" rotWithShape="0">
                    <a:srgbClr val="000000">
                      <a:alpha val="30000"/>
                    </a:srgbClr>
                  </a:outerShdw>
                </a:effectLst>
              </a:rPr>
            </a:br>
            <a:endParaRPr lang="en-US" sz="2800" b="1" dirty="0">
              <a:solidFill>
                <a:schemeClr val="accent3"/>
              </a:solidFill>
            </a:endParaRPr>
          </a:p>
        </p:txBody>
      </p:sp>
      <p:sp>
        <p:nvSpPr>
          <p:cNvPr id="3" name="Content Placeholder 2"/>
          <p:cNvSpPr>
            <a:spLocks noGrp="1"/>
          </p:cNvSpPr>
          <p:nvPr>
            <p:ph idx="1"/>
          </p:nvPr>
        </p:nvSpPr>
        <p:spPr>
          <a:xfrm>
            <a:off x="609600" y="838200"/>
            <a:ext cx="8382000" cy="7543800"/>
          </a:xfrm>
        </p:spPr>
        <p:txBody>
          <a:bodyPr>
            <a:normAutofit/>
          </a:bodyPr>
          <a:lstStyle/>
          <a:p>
            <a:pPr algn="just">
              <a:buClr>
                <a:srgbClr val="C00000"/>
              </a:buClr>
              <a:buNone/>
            </a:pPr>
            <a:endParaRPr lang="en-US" sz="2400" dirty="0">
              <a:solidFill>
                <a:schemeClr val="accent3">
                  <a:lumMod val="75000"/>
                </a:schemeClr>
              </a:solidFill>
            </a:endParaRPr>
          </a:p>
          <a:p>
            <a:pPr algn="just"/>
            <a:r>
              <a:rPr lang="en-IN" sz="2400" dirty="0"/>
              <a:t>For the user to control the mouse pointer it is necessary to determine a point whose coordinates can be sent to the cursor. With these co-ordinates, the system can control the cursor movement</a:t>
            </a:r>
          </a:p>
          <a:p>
            <a:pPr marL="0" indent="0" algn="just">
              <a:buNone/>
            </a:pPr>
            <a:endParaRPr lang="en-IN" sz="2400" dirty="0"/>
          </a:p>
          <a:p>
            <a:pPr algn="just"/>
            <a:r>
              <a:rPr lang="en-IN" sz="2400" dirty="0"/>
              <a:t>The output of function is a matrix consisting of the X(horizontal) and Y (vertical) coordinates of the centroid. </a:t>
            </a:r>
          </a:p>
          <a:p>
            <a:pPr algn="just"/>
            <a:endParaRPr lang="en-IN" sz="2400" dirty="0"/>
          </a:p>
          <a:p>
            <a:pPr algn="just"/>
            <a:r>
              <a:rPr lang="en-IN" sz="2400" dirty="0"/>
              <a:t>These coordinates change with time as the object moves across the screen. Centroid of the image is detected, Its co-ordinates are located and stored in a Variable.</a:t>
            </a:r>
          </a:p>
          <a:p>
            <a:pPr marL="0" indent="0" algn="just">
              <a:buNone/>
            </a:pPr>
            <a:endParaRPr lang="en-IN" sz="2400" dirty="0"/>
          </a:p>
          <a:p>
            <a:pPr marL="0" indent="0" algn="just">
              <a:buNone/>
            </a:pPr>
            <a:endParaRPr lang="en-US" sz="2400" dirty="0">
              <a:solidFill>
                <a:schemeClr val="accent3">
                  <a:lumMod val="75000"/>
                </a:schemeClr>
              </a:solidFill>
            </a:endParaRPr>
          </a:p>
          <a:p>
            <a:pPr algn="just">
              <a:buNone/>
            </a:pPr>
            <a:r>
              <a:rPr lang="en-US" sz="2400" b="1" dirty="0">
                <a:cs typeface="Times New Roman" pitchFamily="18" charset="0"/>
              </a:rPr>
              <a:t>   </a:t>
            </a:r>
            <a:endParaRPr lang="en-US" sz="2400" b="1" dirty="0">
              <a:solidFill>
                <a:schemeClr val="accent3">
                  <a:lumMod val="75000"/>
                </a:schemeClr>
              </a:solidFill>
              <a:cs typeface="Times New Roman" pitchFamily="18" charset="0"/>
            </a:endParaRPr>
          </a:p>
        </p:txBody>
      </p:sp>
    </p:spTree>
    <p:extLst>
      <p:ext uri="{BB962C8B-B14F-4D97-AF65-F5344CB8AC3E}">
        <p14:creationId xmlns:p14="http://schemas.microsoft.com/office/powerpoint/2010/main" val="3040185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233607"/>
            <a:ext cx="8278368" cy="868362"/>
          </a:xfrm>
          <a:solidFill>
            <a:schemeClr val="accent2">
              <a:lumMod val="40000"/>
              <a:lumOff val="60000"/>
            </a:schemeClr>
          </a:solidFill>
        </p:spPr>
        <p:txBody>
          <a:bodyPr>
            <a:normAutofit fontScale="90000"/>
          </a:bodyPr>
          <a:lstStyle/>
          <a:p>
            <a:pPr lvl="0"/>
            <a:br>
              <a:rPr lang="en-US" sz="2800" b="1" dirty="0">
                <a:solidFill>
                  <a:schemeClr val="accent3"/>
                </a:solidFill>
                <a:effectLst>
                  <a:outerShdw blurRad="50000" dist="30000" dir="5400000" algn="tl" rotWithShape="0">
                    <a:srgbClr val="000000">
                      <a:alpha val="30000"/>
                    </a:srgbClr>
                  </a:outerShdw>
                </a:effectLst>
              </a:rPr>
            </a:br>
            <a:r>
              <a:rPr lang="en-US" sz="2800" b="1" dirty="0">
                <a:solidFill>
                  <a:schemeClr val="accent3"/>
                </a:solidFill>
                <a:effectLst>
                  <a:outerShdw blurRad="50000" dist="30000" dir="5400000" algn="tl" rotWithShape="0">
                    <a:srgbClr val="000000">
                      <a:alpha val="30000"/>
                    </a:srgbClr>
                  </a:outerShdw>
                </a:effectLst>
              </a:rPr>
              <a:t>Centroid Detection of Colored Tapes</a:t>
            </a:r>
            <a:br>
              <a:rPr lang="en-US" sz="2800" b="1" dirty="0">
                <a:solidFill>
                  <a:schemeClr val="accent3"/>
                </a:solidFill>
                <a:effectLst>
                  <a:outerShdw blurRad="50000" dist="30000" dir="5400000" algn="tl" rotWithShape="0">
                    <a:srgbClr val="000000">
                      <a:alpha val="30000"/>
                    </a:srgbClr>
                  </a:outerShdw>
                </a:effectLst>
              </a:rPr>
            </a:br>
            <a:endParaRPr lang="en-US" sz="2800" b="1" dirty="0">
              <a:solidFill>
                <a:schemeClr val="accent3"/>
              </a:solidFill>
            </a:endParaRPr>
          </a:p>
        </p:txBody>
      </p:sp>
      <p:sp>
        <p:nvSpPr>
          <p:cNvPr id="3" name="Content Placeholder 2"/>
          <p:cNvSpPr>
            <a:spLocks noGrp="1"/>
          </p:cNvSpPr>
          <p:nvPr>
            <p:ph idx="1"/>
          </p:nvPr>
        </p:nvSpPr>
        <p:spPr>
          <a:xfrm>
            <a:off x="1219200" y="1219200"/>
            <a:ext cx="7638288" cy="5334000"/>
          </a:xfrm>
        </p:spPr>
        <p:txBody>
          <a:bodyPr>
            <a:normAutofit/>
          </a:bodyPr>
          <a:lstStyle/>
          <a:p>
            <a:pPr algn="just">
              <a:buClr>
                <a:srgbClr val="C00000"/>
              </a:buClr>
              <a:buNone/>
            </a:pPr>
            <a:endParaRPr lang="en-US" sz="2400" dirty="0">
              <a:solidFill>
                <a:schemeClr val="accent3">
                  <a:lumMod val="75000"/>
                </a:schemeClr>
              </a:solidFill>
            </a:endParaRPr>
          </a:p>
          <a:p>
            <a:pPr marL="0" indent="0" algn="just">
              <a:buNone/>
            </a:pPr>
            <a:endParaRPr lang="en-US" sz="2400" dirty="0">
              <a:solidFill>
                <a:schemeClr val="accent3">
                  <a:lumMod val="75000"/>
                </a:schemeClr>
              </a:solidFill>
            </a:endParaRPr>
          </a:p>
          <a:p>
            <a:pPr algn="just">
              <a:buNone/>
            </a:pPr>
            <a:r>
              <a:rPr lang="en-US" sz="2400" b="1" dirty="0">
                <a:cs typeface="Times New Roman" pitchFamily="18" charset="0"/>
              </a:rPr>
              <a:t>   </a:t>
            </a:r>
            <a:endParaRPr lang="en-US" sz="2400" b="1" dirty="0">
              <a:solidFill>
                <a:schemeClr val="accent3">
                  <a:lumMod val="75000"/>
                </a:schemeClr>
              </a:solidFill>
              <a:cs typeface="Times New Roman" pitchFamily="18"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4114800"/>
            <a:ext cx="3505200" cy="222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228147"/>
            <a:ext cx="3581400" cy="2615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219200"/>
            <a:ext cx="3276600" cy="266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990600" y="3962400"/>
            <a:ext cx="1371600" cy="369332"/>
          </a:xfrm>
          <a:prstGeom prst="rect">
            <a:avLst/>
          </a:prstGeom>
          <a:noFill/>
        </p:spPr>
        <p:txBody>
          <a:bodyPr wrap="square" rtlCol="0">
            <a:spAutoFit/>
          </a:bodyPr>
          <a:lstStyle/>
          <a:p>
            <a:r>
              <a:rPr lang="en-US" dirty="0"/>
              <a:t>     Red Tape</a:t>
            </a:r>
          </a:p>
        </p:txBody>
      </p:sp>
      <p:sp>
        <p:nvSpPr>
          <p:cNvPr id="8" name="TextBox 7"/>
          <p:cNvSpPr txBox="1"/>
          <p:nvPr/>
        </p:nvSpPr>
        <p:spPr>
          <a:xfrm>
            <a:off x="6858000" y="3962400"/>
            <a:ext cx="1752600" cy="369332"/>
          </a:xfrm>
          <a:prstGeom prst="rect">
            <a:avLst/>
          </a:prstGeom>
          <a:noFill/>
        </p:spPr>
        <p:txBody>
          <a:bodyPr wrap="square" rtlCol="0">
            <a:spAutoFit/>
          </a:bodyPr>
          <a:lstStyle/>
          <a:p>
            <a:r>
              <a:rPr lang="en-US" dirty="0"/>
              <a:t>     Green Tape</a:t>
            </a:r>
          </a:p>
        </p:txBody>
      </p:sp>
      <p:sp>
        <p:nvSpPr>
          <p:cNvPr id="9" name="TextBox 8"/>
          <p:cNvSpPr txBox="1"/>
          <p:nvPr/>
        </p:nvSpPr>
        <p:spPr>
          <a:xfrm>
            <a:off x="4114800" y="6400800"/>
            <a:ext cx="1371600" cy="369332"/>
          </a:xfrm>
          <a:prstGeom prst="rect">
            <a:avLst/>
          </a:prstGeom>
          <a:noFill/>
        </p:spPr>
        <p:txBody>
          <a:bodyPr wrap="square" rtlCol="0">
            <a:spAutoFit/>
          </a:bodyPr>
          <a:lstStyle/>
          <a:p>
            <a:r>
              <a:rPr lang="en-US" dirty="0"/>
              <a:t>Blue Tape</a:t>
            </a:r>
          </a:p>
        </p:txBody>
      </p:sp>
      <p:sp>
        <p:nvSpPr>
          <p:cNvPr id="10" name="Action Button: Home 9">
            <a:hlinkClick r:id="rId5" action="ppaction://hlinksldjump" highlightClick="1"/>
          </p:cNvPr>
          <p:cNvSpPr/>
          <p:nvPr/>
        </p:nvSpPr>
        <p:spPr>
          <a:xfrm>
            <a:off x="8077200" y="6096000"/>
            <a:ext cx="533400" cy="381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6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5" y="274638"/>
            <a:ext cx="8462633" cy="868362"/>
          </a:xfrm>
          <a:solidFill>
            <a:schemeClr val="accent2">
              <a:lumMod val="40000"/>
              <a:lumOff val="60000"/>
            </a:schemeClr>
          </a:solidFill>
        </p:spPr>
        <p:txBody>
          <a:bodyPr>
            <a:normAutofit fontScale="90000"/>
          </a:bodyPr>
          <a:lstStyle/>
          <a:p>
            <a:pPr lvl="0"/>
            <a:br>
              <a:rPr lang="en-US" sz="2800" b="1" dirty="0">
                <a:solidFill>
                  <a:schemeClr val="accent3"/>
                </a:solidFill>
                <a:effectLst>
                  <a:outerShdw blurRad="50000" dist="30000" dir="5400000" algn="tl" rotWithShape="0">
                    <a:srgbClr val="000000">
                      <a:alpha val="30000"/>
                    </a:srgbClr>
                  </a:outerShdw>
                </a:effectLst>
              </a:rPr>
            </a:br>
            <a:r>
              <a:rPr lang="en-US" sz="2800" b="1" dirty="0">
                <a:solidFill>
                  <a:schemeClr val="accent3"/>
                </a:solidFill>
                <a:effectLst>
                  <a:outerShdw blurRad="50000" dist="30000" dir="5400000" algn="tl" rotWithShape="0">
                    <a:srgbClr val="000000">
                      <a:alpha val="30000"/>
                    </a:srgbClr>
                  </a:outerShdw>
                </a:effectLst>
              </a:rPr>
              <a:t>Linking with Mouse </a:t>
            </a:r>
            <a:br>
              <a:rPr lang="en-US" sz="2800" b="1" dirty="0">
                <a:solidFill>
                  <a:schemeClr val="accent3"/>
                </a:solidFill>
                <a:effectLst>
                  <a:outerShdw blurRad="50000" dist="30000" dir="5400000" algn="tl" rotWithShape="0">
                    <a:srgbClr val="000000">
                      <a:alpha val="30000"/>
                    </a:srgbClr>
                  </a:outerShdw>
                </a:effectLst>
              </a:rPr>
            </a:br>
            <a:endParaRPr lang="en-US" sz="2800" b="1" dirty="0">
              <a:solidFill>
                <a:schemeClr val="accent3"/>
              </a:solidFill>
            </a:endParaRPr>
          </a:p>
        </p:txBody>
      </p:sp>
      <p:sp>
        <p:nvSpPr>
          <p:cNvPr id="3" name="Content Placeholder 2"/>
          <p:cNvSpPr>
            <a:spLocks noGrp="1"/>
          </p:cNvSpPr>
          <p:nvPr>
            <p:ph idx="1"/>
          </p:nvPr>
        </p:nvSpPr>
        <p:spPr>
          <a:xfrm>
            <a:off x="228600" y="1219200"/>
            <a:ext cx="9601200" cy="6248400"/>
          </a:xfrm>
        </p:spPr>
        <p:txBody>
          <a:bodyPr>
            <a:normAutofit/>
          </a:bodyPr>
          <a:lstStyle/>
          <a:p>
            <a:pPr marL="0" indent="0" algn="just">
              <a:buNone/>
            </a:pPr>
            <a:endParaRPr lang="en-US" sz="2400" dirty="0">
              <a:solidFill>
                <a:schemeClr val="accent3">
                  <a:lumMod val="75000"/>
                </a:schemeClr>
              </a:solidFill>
            </a:endParaRPr>
          </a:p>
          <a:p>
            <a:pPr algn="just">
              <a:buNone/>
            </a:pPr>
            <a:r>
              <a:rPr lang="en-US" sz="2400" b="1" dirty="0">
                <a:cs typeface="Times New Roman" pitchFamily="18" charset="0"/>
              </a:rPr>
              <a:t>   </a:t>
            </a:r>
            <a:endParaRPr lang="en-US" sz="2400" b="1" dirty="0">
              <a:solidFill>
                <a:schemeClr val="accent3">
                  <a:lumMod val="75000"/>
                </a:schemeClr>
              </a:solidFill>
              <a:cs typeface="Times New Roman" pitchFamily="18" charset="0"/>
            </a:endParaRPr>
          </a:p>
        </p:txBody>
      </p:sp>
      <p:sp>
        <p:nvSpPr>
          <p:cNvPr id="4" name="Rectangle 3"/>
          <p:cNvSpPr/>
          <p:nvPr/>
        </p:nvSpPr>
        <p:spPr>
          <a:xfrm>
            <a:off x="471055" y="1295400"/>
            <a:ext cx="8368145" cy="4893647"/>
          </a:xfrm>
          <a:prstGeom prst="rect">
            <a:avLst/>
          </a:prstGeom>
        </p:spPr>
        <p:txBody>
          <a:bodyPr wrap="square">
            <a:spAutoFit/>
          </a:bodyPr>
          <a:lstStyle/>
          <a:p>
            <a:pPr marL="342900" indent="-342900" algn="just">
              <a:buFont typeface="Arial" pitchFamily="34" charset="0"/>
              <a:buChar char="•"/>
            </a:pPr>
            <a:r>
              <a:rPr lang="en-IN" sz="2400" dirty="0"/>
              <a:t>Once the coordinates has been determined, the mouse driver is accessed and the coordinates are sent to the cursor. </a:t>
            </a:r>
          </a:p>
          <a:p>
            <a:pPr marL="342900" indent="-342900" algn="just">
              <a:buFont typeface="Arial" pitchFamily="34" charset="0"/>
              <a:buChar char="•"/>
            </a:pPr>
            <a:r>
              <a:rPr lang="en-IN" sz="2400" dirty="0"/>
              <a:t>With these coordinates, the cursor places itself in the required position. It is assumed that the object moves continuously, each time a new centroid is determined and for each frame the cursor obtains a new position, thus creating an effect of tracking. </a:t>
            </a:r>
          </a:p>
          <a:p>
            <a:pPr marL="342900" indent="-342900" algn="just">
              <a:buFont typeface="Arial" pitchFamily="34" charset="0"/>
              <a:buChar char="•"/>
            </a:pPr>
            <a:r>
              <a:rPr lang="en-IN" sz="2400" dirty="0"/>
              <a:t>So as the user moves his hands across the field of view of the camera, the mouse moves proportionally across the screen. </a:t>
            </a:r>
          </a:p>
          <a:p>
            <a:pPr marL="342900" indent="-342900" algn="just">
              <a:buFont typeface="Arial" pitchFamily="34" charset="0"/>
              <a:buChar char="•"/>
            </a:pPr>
            <a:r>
              <a:rPr lang="en-IN" sz="2400" dirty="0"/>
              <a:t>A java object is created and it is linked with the mouse drivers. Based on the detection of other colours along with red the system performs the clicking events of the mouse.</a:t>
            </a:r>
          </a:p>
          <a:p>
            <a:pPr marL="342900" indent="-342900" algn="just">
              <a:buFont typeface="Arial" pitchFamily="34" charset="0"/>
              <a:buChar char="•"/>
            </a:pPr>
            <a:endParaRPr lang="en-IN" sz="2400" dirty="0"/>
          </a:p>
        </p:txBody>
      </p:sp>
    </p:spTree>
    <p:extLst>
      <p:ext uri="{BB962C8B-B14F-4D97-AF65-F5344CB8AC3E}">
        <p14:creationId xmlns:p14="http://schemas.microsoft.com/office/powerpoint/2010/main" val="489864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829357" y="198464"/>
            <a:ext cx="7498080" cy="868362"/>
          </a:xfrm>
          <a:prstGeom prst="rect">
            <a:avLst/>
          </a:prstGeom>
          <a:solidFill>
            <a:srgbClr val="7598D9">
              <a:lumMod val="40000"/>
              <a:lumOff val="60000"/>
            </a:srgbClr>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B32C16"/>
                </a:solidFill>
                <a:effectLst/>
                <a:uLnTx/>
                <a:uFillTx/>
              </a:rPr>
              <a:t>Proposed System  Flow chart of Virtual</a:t>
            </a:r>
            <a:r>
              <a:rPr kumimoji="0" lang="en-US" sz="2400" b="1" i="0" u="none" strike="noStrike" kern="0" cap="none" spc="0" normalizeH="0" noProof="0" dirty="0">
                <a:ln>
                  <a:noFill/>
                </a:ln>
                <a:solidFill>
                  <a:srgbClr val="B32C16"/>
                </a:solidFill>
                <a:effectLst/>
                <a:uLnTx/>
                <a:uFillTx/>
              </a:rPr>
              <a:t> Mouse</a:t>
            </a:r>
            <a:endParaRPr kumimoji="0" lang="en-US" sz="2400" b="1" i="0" u="none" strike="noStrike" kern="0" cap="none" spc="0" normalizeH="0" baseline="0" noProof="0" dirty="0">
              <a:ln>
                <a:noFill/>
              </a:ln>
              <a:solidFill>
                <a:srgbClr val="B32C16"/>
              </a:solidFill>
              <a:effectLst/>
              <a:uLnTx/>
              <a:uFillTx/>
            </a:endParaRPr>
          </a:p>
        </p:txBody>
      </p:sp>
      <p:sp>
        <p:nvSpPr>
          <p:cNvPr id="7" name="Rectangle 6"/>
          <p:cNvSpPr/>
          <p:nvPr/>
        </p:nvSpPr>
        <p:spPr>
          <a:xfrm>
            <a:off x="228600" y="1310753"/>
            <a:ext cx="1666875" cy="371475"/>
          </a:xfrm>
          <a:prstGeom prst="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Camera</a:t>
            </a:r>
            <a:endParaRPr lang="en-IN" sz="1100" dirty="0">
              <a:effectLst/>
              <a:ea typeface="Calibri" panose="020F0502020204030204" pitchFamily="34" charset="0"/>
              <a:cs typeface="Times New Roman" panose="02020603050405020304" pitchFamily="18" charset="0"/>
            </a:endParaRPr>
          </a:p>
        </p:txBody>
      </p:sp>
      <p:sp>
        <p:nvSpPr>
          <p:cNvPr id="8" name="Rectangle 7"/>
          <p:cNvSpPr/>
          <p:nvPr/>
        </p:nvSpPr>
        <p:spPr>
          <a:xfrm>
            <a:off x="2438400" y="1320278"/>
            <a:ext cx="2038350" cy="361950"/>
          </a:xfrm>
          <a:prstGeom prst="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b="1" dirty="0">
                <a:solidFill>
                  <a:schemeClr val="tx1"/>
                </a:solidFill>
                <a:effectLst/>
                <a:ea typeface="Calibri" panose="020F0502020204030204" pitchFamily="34" charset="0"/>
                <a:cs typeface="Times New Roman" panose="02020603050405020304" pitchFamily="18" charset="0"/>
                <a:hlinkClick r:id="rId2" action="ppaction://hlinksldjump"/>
              </a:rPr>
              <a:t>Capturing Frame</a:t>
            </a:r>
            <a:endParaRPr lang="en-IN" sz="1100" dirty="0">
              <a:solidFill>
                <a:schemeClr val="tx1"/>
              </a:solidFill>
              <a:effectLst/>
              <a:ea typeface="Calibri" panose="020F0502020204030204" pitchFamily="34" charset="0"/>
              <a:cs typeface="Times New Roman" panose="02020603050405020304" pitchFamily="18" charset="0"/>
            </a:endParaRPr>
          </a:p>
        </p:txBody>
      </p:sp>
      <p:sp>
        <p:nvSpPr>
          <p:cNvPr id="9" name="Rectangle 8"/>
          <p:cNvSpPr/>
          <p:nvPr/>
        </p:nvSpPr>
        <p:spPr>
          <a:xfrm>
            <a:off x="2406697" y="2063726"/>
            <a:ext cx="2171700" cy="36195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hlinkClick r:id="rId3" action="ppaction://hlinksldjump"/>
              </a:rPr>
              <a:t>Pre Processing</a:t>
            </a:r>
            <a:endParaRPr lang="en-IN" sz="1100" dirty="0">
              <a:effectLst/>
              <a:ea typeface="Calibri" panose="020F0502020204030204" pitchFamily="34" charset="0"/>
              <a:cs typeface="Times New Roman" panose="02020603050405020304" pitchFamily="18" charset="0"/>
            </a:endParaRPr>
          </a:p>
        </p:txBody>
      </p:sp>
      <p:sp>
        <p:nvSpPr>
          <p:cNvPr id="10" name="Rectangle 9"/>
          <p:cNvSpPr/>
          <p:nvPr/>
        </p:nvSpPr>
        <p:spPr>
          <a:xfrm>
            <a:off x="264808" y="2697136"/>
            <a:ext cx="2552700" cy="5238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hlinkClick r:id="rId4" action="ppaction://hlinksldjump"/>
              </a:rPr>
              <a:t>Flipping and Extraction</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
        <p:nvSpPr>
          <p:cNvPr id="11" name="Rectangle 10"/>
          <p:cNvSpPr/>
          <p:nvPr/>
        </p:nvSpPr>
        <p:spPr>
          <a:xfrm>
            <a:off x="3961403" y="2697136"/>
            <a:ext cx="2524125" cy="5238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Flipped  </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hlinkClick r:id="rId5" action="ppaction://hlinksldjump"/>
              </a:rPr>
              <a:t>Gray Scale Image      </a:t>
            </a:r>
            <a:endParaRPr lang="en-IN" sz="1100" dirty="0">
              <a:effectLst/>
              <a:ea typeface="Calibri" panose="020F0502020204030204" pitchFamily="34" charset="0"/>
              <a:cs typeface="Times New Roman" panose="02020603050405020304" pitchFamily="18" charset="0"/>
            </a:endParaRPr>
          </a:p>
        </p:txBody>
      </p:sp>
      <p:sp>
        <p:nvSpPr>
          <p:cNvPr id="12" name="Rectangle 11"/>
          <p:cNvSpPr/>
          <p:nvPr/>
        </p:nvSpPr>
        <p:spPr>
          <a:xfrm>
            <a:off x="2154072" y="3547490"/>
            <a:ext cx="2343150" cy="31432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hlinkClick r:id="rId6" action="ppaction://hlinksldjump"/>
              </a:rPr>
              <a:t>Subtraction</a:t>
            </a:r>
            <a:endParaRPr lang="en-IN" sz="1100" dirty="0">
              <a:effectLst/>
              <a:ea typeface="Calibri" panose="020F0502020204030204" pitchFamily="34" charset="0"/>
              <a:cs typeface="Times New Roman" panose="02020603050405020304" pitchFamily="18" charset="0"/>
            </a:endParaRPr>
          </a:p>
        </p:txBody>
      </p:sp>
      <p:sp>
        <p:nvSpPr>
          <p:cNvPr id="13" name="Rectangle 12"/>
          <p:cNvSpPr/>
          <p:nvPr/>
        </p:nvSpPr>
        <p:spPr>
          <a:xfrm>
            <a:off x="2154072" y="4151682"/>
            <a:ext cx="2343150" cy="374679"/>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IN"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hlinkClick r:id="rId7" action="ppaction://hlinksldjump"/>
              </a:rPr>
              <a:t>Median Filtering</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
        <p:nvSpPr>
          <p:cNvPr id="14" name="Rectangle 13"/>
          <p:cNvSpPr/>
          <p:nvPr/>
        </p:nvSpPr>
        <p:spPr>
          <a:xfrm>
            <a:off x="2130259" y="4903029"/>
            <a:ext cx="2390775" cy="32385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hlinkClick r:id="rId8" action="ppaction://hlinksldjump"/>
              </a:rPr>
              <a:t>Opening and Closing</a:t>
            </a:r>
            <a:endParaRPr lang="en-IN" sz="1100" dirty="0">
              <a:effectLst/>
              <a:ea typeface="Calibri" panose="020F0502020204030204" pitchFamily="34" charset="0"/>
              <a:cs typeface="Times New Roman" panose="02020603050405020304" pitchFamily="18" charset="0"/>
            </a:endParaRPr>
          </a:p>
        </p:txBody>
      </p:sp>
      <p:sp>
        <p:nvSpPr>
          <p:cNvPr id="15" name="Rectangle 14"/>
          <p:cNvSpPr/>
          <p:nvPr/>
        </p:nvSpPr>
        <p:spPr>
          <a:xfrm>
            <a:off x="2154072" y="5535509"/>
            <a:ext cx="2286284" cy="34290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b="1" dirty="0" err="1">
                <a:effectLst/>
                <a:latin typeface="Times New Roman" panose="02020603050405020304" pitchFamily="18" charset="0"/>
                <a:ea typeface="Calibri" panose="020F0502020204030204" pitchFamily="34" charset="0"/>
                <a:cs typeface="Times New Roman" panose="02020603050405020304" pitchFamily="18" charset="0"/>
                <a:hlinkClick r:id="rId9" action="ppaction://hlinksldjump"/>
              </a:rPr>
              <a:t>Thresholding</a:t>
            </a:r>
            <a:endParaRPr lang="en-IN" sz="1100" dirty="0">
              <a:effectLst/>
              <a:ea typeface="Calibri" panose="020F0502020204030204" pitchFamily="34" charset="0"/>
              <a:cs typeface="Times New Roman" panose="02020603050405020304" pitchFamily="18" charset="0"/>
            </a:endParaRPr>
          </a:p>
        </p:txBody>
      </p:sp>
      <p:sp>
        <p:nvSpPr>
          <p:cNvPr id="16" name="Rectangle 15"/>
          <p:cNvSpPr/>
          <p:nvPr/>
        </p:nvSpPr>
        <p:spPr>
          <a:xfrm>
            <a:off x="2095074" y="6171820"/>
            <a:ext cx="2400300" cy="3333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b="1" dirty="0">
                <a:latin typeface="Times New Roman" panose="02020603050405020304" pitchFamily="18" charset="0"/>
                <a:ea typeface="Calibri" panose="020F0502020204030204" pitchFamily="34" charset="0"/>
                <a:cs typeface="Times New Roman" panose="02020603050405020304" pitchFamily="18" charset="0"/>
                <a:hlinkClick r:id="rId10" action="ppaction://hlinksldjump"/>
              </a:rPr>
              <a:t>Bounding Box</a:t>
            </a:r>
            <a:endParaRPr lang="en-IN" sz="1100" dirty="0">
              <a:effectLst/>
              <a:ea typeface="Calibri" panose="020F0502020204030204" pitchFamily="34" charset="0"/>
              <a:cs typeface="Times New Roman" panose="02020603050405020304" pitchFamily="18" charset="0"/>
            </a:endParaRPr>
          </a:p>
        </p:txBody>
      </p:sp>
      <p:sp>
        <p:nvSpPr>
          <p:cNvPr id="17" name="Rectangle 16"/>
          <p:cNvSpPr/>
          <p:nvPr/>
        </p:nvSpPr>
        <p:spPr>
          <a:xfrm>
            <a:off x="5684577" y="6152770"/>
            <a:ext cx="2333625" cy="35242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hlinkClick r:id="rId11" action="ppaction://hlinksldjump"/>
              </a:rPr>
              <a:t>Centroid Detection</a:t>
            </a:r>
            <a:endParaRPr lang="en-IN" sz="1100" dirty="0">
              <a:effectLst/>
              <a:ea typeface="Calibri" panose="020F0502020204030204" pitchFamily="34" charset="0"/>
              <a:cs typeface="Times New Roman" panose="02020603050405020304" pitchFamily="18" charset="0"/>
            </a:endParaRPr>
          </a:p>
        </p:txBody>
      </p:sp>
      <p:sp>
        <p:nvSpPr>
          <p:cNvPr id="18" name="Rectangle 17"/>
          <p:cNvSpPr/>
          <p:nvPr/>
        </p:nvSpPr>
        <p:spPr>
          <a:xfrm>
            <a:off x="5638800" y="5334000"/>
            <a:ext cx="2352675" cy="33337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hlinkClick r:id="rId12" action="ppaction://hlinksldjump"/>
              </a:rPr>
              <a:t>Linking with Mouse</a:t>
            </a:r>
            <a:endParaRPr lang="en-IN" sz="1100" dirty="0">
              <a:effectLst/>
              <a:ea typeface="Calibri" panose="020F0502020204030204" pitchFamily="34" charset="0"/>
              <a:cs typeface="Times New Roman" panose="02020603050405020304" pitchFamily="18" charset="0"/>
            </a:endParaRPr>
          </a:p>
        </p:txBody>
      </p:sp>
      <p:sp>
        <p:nvSpPr>
          <p:cNvPr id="2" name="Down Arrow 1"/>
          <p:cNvSpPr/>
          <p:nvPr/>
        </p:nvSpPr>
        <p:spPr>
          <a:xfrm>
            <a:off x="3276600" y="1682228"/>
            <a:ext cx="304800" cy="376668"/>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Down Arrow 19"/>
          <p:cNvSpPr/>
          <p:nvPr/>
        </p:nvSpPr>
        <p:spPr>
          <a:xfrm>
            <a:off x="2590800" y="2425676"/>
            <a:ext cx="226708" cy="27146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Down Arrow 20"/>
          <p:cNvSpPr/>
          <p:nvPr/>
        </p:nvSpPr>
        <p:spPr>
          <a:xfrm>
            <a:off x="4191000" y="2425676"/>
            <a:ext cx="249356" cy="27146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Down Arrow 21"/>
          <p:cNvSpPr/>
          <p:nvPr/>
        </p:nvSpPr>
        <p:spPr>
          <a:xfrm>
            <a:off x="2590800" y="3221011"/>
            <a:ext cx="226708" cy="32647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Down Arrow 22"/>
          <p:cNvSpPr/>
          <p:nvPr/>
        </p:nvSpPr>
        <p:spPr>
          <a:xfrm>
            <a:off x="4191000" y="3254079"/>
            <a:ext cx="249356" cy="293411"/>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Down Arrow 23"/>
          <p:cNvSpPr/>
          <p:nvPr/>
        </p:nvSpPr>
        <p:spPr>
          <a:xfrm>
            <a:off x="3254236" y="3858271"/>
            <a:ext cx="174764" cy="307681"/>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 name="Down Arrow 25"/>
          <p:cNvSpPr/>
          <p:nvPr/>
        </p:nvSpPr>
        <p:spPr>
          <a:xfrm>
            <a:off x="3254236" y="4526361"/>
            <a:ext cx="174764" cy="376668"/>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Down Arrow 26"/>
          <p:cNvSpPr/>
          <p:nvPr/>
        </p:nvSpPr>
        <p:spPr>
          <a:xfrm>
            <a:off x="3276600" y="5242098"/>
            <a:ext cx="152400" cy="30173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8" name="Down Arrow 27"/>
          <p:cNvSpPr/>
          <p:nvPr/>
        </p:nvSpPr>
        <p:spPr>
          <a:xfrm>
            <a:off x="3254236" y="5878409"/>
            <a:ext cx="174764" cy="274361"/>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9" name="Right Arrow 28"/>
          <p:cNvSpPr/>
          <p:nvPr/>
        </p:nvSpPr>
        <p:spPr>
          <a:xfrm>
            <a:off x="4495374" y="6268093"/>
            <a:ext cx="1189203" cy="22068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0" name="Up Arrow 29"/>
          <p:cNvSpPr/>
          <p:nvPr/>
        </p:nvSpPr>
        <p:spPr>
          <a:xfrm>
            <a:off x="6695933" y="5702196"/>
            <a:ext cx="238267" cy="45057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Right Arrow 30"/>
          <p:cNvSpPr/>
          <p:nvPr/>
        </p:nvSpPr>
        <p:spPr>
          <a:xfrm>
            <a:off x="1895475" y="1447800"/>
            <a:ext cx="542925" cy="1524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 name="Action Button: Home 31">
            <a:hlinkClick r:id="rId13" action="ppaction://hlinksldjump" highlightClick="1"/>
          </p:cNvPr>
          <p:cNvSpPr/>
          <p:nvPr/>
        </p:nvSpPr>
        <p:spPr>
          <a:xfrm>
            <a:off x="8153400" y="4114800"/>
            <a:ext cx="533400" cy="3048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20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 grpId="0" animBg="1"/>
      <p:bldP spid="24" grpId="0" animBg="1"/>
      <p:bldP spid="26" grpId="0" animBg="1"/>
      <p:bldP spid="27" grpId="0" animBg="1"/>
      <p:bldP spid="28" grpId="0" animBg="1"/>
      <p:bldP spid="29"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fontScale="92500" lnSpcReduction="20000"/>
          </a:bodyPr>
          <a:lstStyle/>
          <a:p>
            <a:pPr marL="0" indent="0">
              <a:buNone/>
            </a:pPr>
            <a:r>
              <a:rPr lang="en-IN" dirty="0"/>
              <a:t>Note-To cover full height and width of laptop screen</a:t>
            </a:r>
          </a:p>
          <a:p>
            <a:pPr marL="0" indent="0">
              <a:buNone/>
            </a:pPr>
            <a:r>
              <a:rPr lang="en-IN" dirty="0"/>
              <a:t>1366/640=2.13 </a:t>
            </a:r>
          </a:p>
          <a:p>
            <a:pPr marL="0" indent="0">
              <a:buNone/>
            </a:pPr>
            <a:r>
              <a:rPr lang="en-IN" dirty="0"/>
              <a:t>766/480=1.9</a:t>
            </a:r>
          </a:p>
          <a:p>
            <a:pPr marL="0" indent="0">
              <a:buNone/>
            </a:pPr>
            <a:r>
              <a:rPr lang="en-IN" dirty="0"/>
              <a:t>M= </a:t>
            </a:r>
            <a:r>
              <a:rPr lang="en-IN" dirty="0" err="1"/>
              <a:t>java.awt.Robot</a:t>
            </a:r>
            <a:r>
              <a:rPr lang="en-IN" dirty="0"/>
              <a:t>;</a:t>
            </a:r>
          </a:p>
          <a:p>
            <a:pPr marL="0" indent="0">
              <a:buNone/>
            </a:pPr>
            <a:r>
              <a:rPr lang="en-IN" dirty="0"/>
              <a:t>if length(</a:t>
            </a:r>
            <a:r>
              <a:rPr lang="en-IN" dirty="0" err="1"/>
              <a:t>rbox</a:t>
            </a:r>
            <a:r>
              <a:rPr lang="en-IN" dirty="0"/>
              <a:t>(:,1))==1  </a:t>
            </a:r>
          </a:p>
          <a:p>
            <a:pPr marL="0" indent="0">
              <a:buNone/>
            </a:pPr>
            <a:r>
              <a:rPr lang="en-IN" dirty="0"/>
              <a:t>     x=Cr(1)*2.16-15;</a:t>
            </a:r>
          </a:p>
          <a:p>
            <a:pPr marL="0" indent="0">
              <a:buNone/>
            </a:pPr>
            <a:r>
              <a:rPr lang="en-IN" dirty="0"/>
              <a:t>     y=Cr(2)*1.8-15; </a:t>
            </a:r>
          </a:p>
          <a:p>
            <a:pPr marL="0" indent="0">
              <a:buNone/>
            </a:pPr>
            <a:r>
              <a:rPr lang="en-IN" dirty="0"/>
              <a:t>     </a:t>
            </a:r>
            <a:r>
              <a:rPr lang="en-IN" dirty="0" err="1"/>
              <a:t>M.mouseMove</a:t>
            </a:r>
            <a:r>
              <a:rPr lang="en-IN" dirty="0"/>
              <a:t>(</a:t>
            </a:r>
            <a:r>
              <a:rPr lang="en-IN" dirty="0" err="1"/>
              <a:t>x,y</a:t>
            </a:r>
            <a:r>
              <a:rPr lang="en-IN" dirty="0"/>
              <a:t>);   </a:t>
            </a:r>
          </a:p>
          <a:p>
            <a:pPr marL="0" indent="0">
              <a:buNone/>
            </a:pPr>
            <a:r>
              <a:rPr lang="en-IN" dirty="0"/>
              <a:t>     end</a:t>
            </a:r>
          </a:p>
          <a:p>
            <a:pPr marL="0" indent="0">
              <a:buNone/>
            </a:pPr>
            <a:endParaRPr lang="en-IN" dirty="0"/>
          </a:p>
          <a:p>
            <a:endParaRPr lang="en-IN" dirty="0"/>
          </a:p>
          <a:p>
            <a:endParaRPr lang="en-IN"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28600"/>
            <a:ext cx="772795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a:xfrm>
            <a:off x="5181600" y="2895600"/>
            <a:ext cx="2819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81600" y="2895600"/>
            <a:ext cx="0" cy="22098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070850" y="2705100"/>
            <a:ext cx="228600" cy="381000"/>
          </a:xfrm>
          <a:prstGeom prst="rect">
            <a:avLst/>
          </a:prstGeom>
          <a:noFill/>
        </p:spPr>
        <p:txBody>
          <a:bodyPr wrap="square" rtlCol="0">
            <a:spAutoFit/>
          </a:bodyPr>
          <a:lstStyle/>
          <a:p>
            <a:r>
              <a:rPr lang="en-IN" dirty="0"/>
              <a:t>X</a:t>
            </a:r>
          </a:p>
        </p:txBody>
      </p:sp>
      <p:sp>
        <p:nvSpPr>
          <p:cNvPr id="15" name="TextBox 14"/>
          <p:cNvSpPr txBox="1"/>
          <p:nvPr/>
        </p:nvSpPr>
        <p:spPr>
          <a:xfrm>
            <a:off x="5067300" y="5234781"/>
            <a:ext cx="228600" cy="369332"/>
          </a:xfrm>
          <a:prstGeom prst="rect">
            <a:avLst/>
          </a:prstGeom>
          <a:noFill/>
        </p:spPr>
        <p:txBody>
          <a:bodyPr wrap="square" rtlCol="0">
            <a:spAutoFit/>
          </a:bodyPr>
          <a:lstStyle/>
          <a:p>
            <a:r>
              <a:rPr lang="en-IN" dirty="0"/>
              <a:t>Y</a:t>
            </a:r>
          </a:p>
        </p:txBody>
      </p:sp>
      <p:graphicFrame>
        <p:nvGraphicFramePr>
          <p:cNvPr id="14" name="Table 13"/>
          <p:cNvGraphicFramePr>
            <a:graphicFrameLocks noGrp="1"/>
          </p:cNvGraphicFramePr>
          <p:nvPr>
            <p:extLst>
              <p:ext uri="{D42A27DB-BD31-4B8C-83A1-F6EECF244321}">
                <p14:modId xmlns:p14="http://schemas.microsoft.com/office/powerpoint/2010/main" val="3206959488"/>
              </p:ext>
            </p:extLst>
          </p:nvPr>
        </p:nvGraphicFramePr>
        <p:xfrm>
          <a:off x="5838397" y="3489846"/>
          <a:ext cx="746079" cy="517478"/>
        </p:xfrm>
        <a:graphic>
          <a:graphicData uri="http://schemas.openxmlformats.org/drawingml/2006/table">
            <a:tbl>
              <a:tblPr firstRow="1" bandRow="1">
                <a:tableStyleId>{5C22544A-7EE6-4342-B048-85BDC9FD1C3A}</a:tableStyleId>
              </a:tblPr>
              <a:tblGrid>
                <a:gridCol w="746079">
                  <a:extLst>
                    <a:ext uri="{9D8B030D-6E8A-4147-A177-3AD203B41FA5}">
                      <a16:colId xmlns:a16="http://schemas.microsoft.com/office/drawing/2014/main" val="20000"/>
                    </a:ext>
                  </a:extLst>
                </a:gridCol>
              </a:tblGrid>
              <a:tr h="517478">
                <a:tc>
                  <a:txBody>
                    <a:bodyPr/>
                    <a:lstStyle/>
                    <a:p>
                      <a:endParaRPr lang="en-IN" dirty="0"/>
                    </a:p>
                  </a:txBody>
                  <a:tcPr>
                    <a:solidFill>
                      <a:schemeClr val="accent6">
                        <a:lumMod val="40000"/>
                        <a:lumOff val="60000"/>
                      </a:schemeClr>
                    </a:solidFill>
                  </a:tcPr>
                </a:tc>
                <a:extLst>
                  <a:ext uri="{0D108BD9-81ED-4DB2-BD59-A6C34878D82A}">
                    <a16:rowId xmlns:a16="http://schemas.microsoft.com/office/drawing/2014/main" val="10000"/>
                  </a:ext>
                </a:extLst>
              </a:tr>
            </a:tbl>
          </a:graphicData>
        </a:graphic>
      </p:graphicFrame>
      <p:cxnSp>
        <p:nvCxnSpPr>
          <p:cNvPr id="20" name="Elbow Connector 19"/>
          <p:cNvCxnSpPr/>
          <p:nvPr/>
        </p:nvCxnSpPr>
        <p:spPr>
          <a:xfrm rot="10800000">
            <a:off x="6051312" y="4031605"/>
            <a:ext cx="1211240" cy="8382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62552" y="4685140"/>
            <a:ext cx="1085554" cy="369332"/>
          </a:xfrm>
          <a:prstGeom prst="rect">
            <a:avLst/>
          </a:prstGeom>
          <a:noFill/>
        </p:spPr>
        <p:txBody>
          <a:bodyPr wrap="none" rtlCol="0">
            <a:spAutoFit/>
          </a:bodyPr>
          <a:lstStyle/>
          <a:p>
            <a:r>
              <a:rPr lang="en-IN" dirty="0" err="1"/>
              <a:t>Deadspot</a:t>
            </a:r>
            <a:endParaRPr lang="en-IN" dirty="0"/>
          </a:p>
        </p:txBody>
      </p:sp>
      <p:sp>
        <p:nvSpPr>
          <p:cNvPr id="2" name="TextBox 1"/>
          <p:cNvSpPr txBox="1"/>
          <p:nvPr/>
        </p:nvSpPr>
        <p:spPr>
          <a:xfrm>
            <a:off x="4872861" y="2460783"/>
            <a:ext cx="617477" cy="369332"/>
          </a:xfrm>
          <a:prstGeom prst="rect">
            <a:avLst/>
          </a:prstGeom>
          <a:noFill/>
        </p:spPr>
        <p:txBody>
          <a:bodyPr wrap="none" rtlCol="0">
            <a:spAutoFit/>
          </a:bodyPr>
          <a:lstStyle/>
          <a:p>
            <a:r>
              <a:rPr lang="en-IN" dirty="0"/>
              <a:t>(0,0)</a:t>
            </a:r>
          </a:p>
        </p:txBody>
      </p:sp>
    </p:spTree>
    <p:extLst>
      <p:ext uri="{BB962C8B-B14F-4D97-AF65-F5344CB8AC3E}">
        <p14:creationId xmlns:p14="http://schemas.microsoft.com/office/powerpoint/2010/main" val="431574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820" y="281444"/>
            <a:ext cx="7498080" cy="868362"/>
          </a:xfrm>
          <a:solidFill>
            <a:schemeClr val="accent2">
              <a:lumMod val="40000"/>
              <a:lumOff val="60000"/>
            </a:schemeClr>
          </a:solidFill>
        </p:spPr>
        <p:txBody>
          <a:bodyPr>
            <a:normAutofit fontScale="90000"/>
          </a:bodyPr>
          <a:lstStyle/>
          <a:p>
            <a:pPr lvl="0"/>
            <a:br>
              <a:rPr lang="en-US" sz="2800" b="1" dirty="0">
                <a:solidFill>
                  <a:schemeClr val="accent3"/>
                </a:solidFill>
                <a:effectLst>
                  <a:outerShdw blurRad="50000" dist="30000" dir="5400000" algn="tl" rotWithShape="0">
                    <a:srgbClr val="000000">
                      <a:alpha val="30000"/>
                    </a:srgbClr>
                  </a:outerShdw>
                </a:effectLst>
              </a:rPr>
            </a:br>
            <a:r>
              <a:rPr lang="en-US" sz="2800" b="1" dirty="0">
                <a:solidFill>
                  <a:schemeClr val="accent3"/>
                </a:solidFill>
                <a:effectLst>
                  <a:outerShdw blurRad="50000" dist="30000" dir="5400000" algn="tl" rotWithShape="0">
                    <a:srgbClr val="000000">
                      <a:alpha val="30000"/>
                    </a:srgbClr>
                  </a:outerShdw>
                </a:effectLst>
              </a:rPr>
              <a:t> Performing Clicking Actions</a:t>
            </a:r>
            <a:br>
              <a:rPr lang="en-US" sz="2800" b="1" dirty="0">
                <a:solidFill>
                  <a:schemeClr val="accent3"/>
                </a:solidFill>
                <a:effectLst>
                  <a:outerShdw blurRad="50000" dist="30000" dir="5400000" algn="tl" rotWithShape="0">
                    <a:srgbClr val="000000">
                      <a:alpha val="30000"/>
                    </a:srgbClr>
                  </a:outerShdw>
                </a:effectLst>
              </a:rPr>
            </a:br>
            <a:endParaRPr lang="en-US" sz="2800" b="1" dirty="0">
              <a:solidFill>
                <a:schemeClr val="accent3"/>
              </a:solidFill>
            </a:endParaRPr>
          </a:p>
        </p:txBody>
      </p:sp>
      <p:sp>
        <p:nvSpPr>
          <p:cNvPr id="3" name="Content Placeholder 2"/>
          <p:cNvSpPr>
            <a:spLocks noGrp="1"/>
          </p:cNvSpPr>
          <p:nvPr>
            <p:ph idx="1"/>
          </p:nvPr>
        </p:nvSpPr>
        <p:spPr>
          <a:xfrm>
            <a:off x="-762000" y="838200"/>
            <a:ext cx="9601200" cy="6248400"/>
          </a:xfrm>
        </p:spPr>
        <p:txBody>
          <a:bodyPr>
            <a:normAutofit/>
          </a:bodyPr>
          <a:lstStyle/>
          <a:p>
            <a:pPr marL="0" indent="0" algn="just">
              <a:buNone/>
            </a:pPr>
            <a:endParaRPr lang="en-US" sz="2400" dirty="0">
              <a:solidFill>
                <a:schemeClr val="accent3">
                  <a:lumMod val="75000"/>
                </a:schemeClr>
              </a:solidFill>
            </a:endParaRPr>
          </a:p>
          <a:p>
            <a:pPr algn="just">
              <a:buNone/>
            </a:pPr>
            <a:r>
              <a:rPr lang="en-US" sz="2400" b="1" dirty="0">
                <a:cs typeface="Times New Roman" pitchFamily="18" charset="0"/>
              </a:rPr>
              <a:t>        </a:t>
            </a:r>
            <a:endParaRPr lang="en-US" sz="2400" b="1" dirty="0">
              <a:solidFill>
                <a:schemeClr val="accent3">
                  <a:lumMod val="75000"/>
                </a:schemeClr>
              </a:solidFill>
              <a:cs typeface="Times New Roman" pitchFamily="18" charset="0"/>
            </a:endParaRPr>
          </a:p>
        </p:txBody>
      </p:sp>
      <p:sp>
        <p:nvSpPr>
          <p:cNvPr id="5" name="Rectangle 4"/>
          <p:cNvSpPr/>
          <p:nvPr/>
        </p:nvSpPr>
        <p:spPr>
          <a:xfrm>
            <a:off x="381000" y="1219200"/>
            <a:ext cx="8686800" cy="6370975"/>
          </a:xfrm>
          <a:prstGeom prst="rect">
            <a:avLst/>
          </a:prstGeom>
        </p:spPr>
        <p:txBody>
          <a:bodyPr wrap="square">
            <a:spAutoFit/>
          </a:bodyPr>
          <a:lstStyle/>
          <a:p>
            <a:pPr marL="342900" indent="-342900" algn="just">
              <a:buFont typeface="Arial" pitchFamily="34" charset="0"/>
              <a:buChar char="•"/>
            </a:pPr>
            <a:r>
              <a:rPr lang="en-IN" sz="2400" dirty="0"/>
              <a:t>The control actions of the mouse are performed by controlling the flags associated with the mouse buttons. </a:t>
            </a:r>
          </a:p>
          <a:p>
            <a:pPr marL="342900" indent="-342900" algn="just">
              <a:buFont typeface="Arial" pitchFamily="34" charset="0"/>
              <a:buChar char="•"/>
            </a:pPr>
            <a:r>
              <a:rPr lang="en-IN" sz="2400" dirty="0"/>
              <a:t>JAVA is used to access these flags. The user has to perform hand gestures in order to create the control actions. </a:t>
            </a:r>
          </a:p>
          <a:p>
            <a:pPr marL="342900" indent="-342900" algn="just">
              <a:buFont typeface="Arial" pitchFamily="34" charset="0"/>
              <a:buChar char="•"/>
            </a:pPr>
            <a:r>
              <a:rPr lang="en-IN" sz="2400" dirty="0"/>
              <a:t> Due to the use of colour pointers, the computation time required is reduced.</a:t>
            </a:r>
          </a:p>
          <a:p>
            <a:pPr marL="342900" indent="-342900" algn="just">
              <a:buFont typeface="Arial" pitchFamily="34" charset="0"/>
              <a:buChar char="•"/>
            </a:pPr>
            <a:r>
              <a:rPr lang="en-IN" sz="2400" dirty="0"/>
              <a:t>Furthermore the system becomes resistant to background noise and low illumination conditions.</a:t>
            </a:r>
          </a:p>
          <a:p>
            <a:pPr marL="342900" indent="-342900" algn="just">
              <a:buFont typeface="Arial" pitchFamily="34" charset="0"/>
              <a:buChar char="•"/>
            </a:pPr>
            <a:endParaRPr lang="en-IN" sz="2400" dirty="0"/>
          </a:p>
          <a:p>
            <a:pPr marL="342900" indent="-342900" algn="just">
              <a:buFont typeface="Arial" pitchFamily="34" charset="0"/>
              <a:buChar char="•"/>
            </a:pPr>
            <a:r>
              <a:rPr lang="en-IN" sz="2400" dirty="0"/>
              <a:t>The detection of green and blue colours follows the same procedure discussed above.</a:t>
            </a:r>
          </a:p>
          <a:p>
            <a:r>
              <a:rPr lang="en-IN" sz="2400" dirty="0"/>
              <a:t>     </a:t>
            </a:r>
            <a:r>
              <a:rPr lang="en-IN" sz="2400" dirty="0" err="1"/>
              <a:t>M.mousePress</a:t>
            </a:r>
            <a:r>
              <a:rPr lang="en-IN" sz="2400" dirty="0"/>
              <a:t>(16);//performs clicking action </a:t>
            </a:r>
            <a:r>
              <a:rPr lang="en-IN" sz="2400" dirty="0" err="1"/>
              <a:t>i.e</a:t>
            </a:r>
            <a:r>
              <a:rPr lang="en-IN" sz="2400" dirty="0"/>
              <a:t> single click</a:t>
            </a:r>
          </a:p>
          <a:p>
            <a:r>
              <a:rPr lang="en-IN" sz="2400" dirty="0"/>
              <a:t>     </a:t>
            </a:r>
            <a:r>
              <a:rPr lang="en-IN" sz="2400" dirty="0" err="1"/>
              <a:t>M.mouseRelease</a:t>
            </a:r>
            <a:r>
              <a:rPr lang="en-IN" sz="2400" dirty="0"/>
              <a:t>(16);//performs releasing action after clicking</a:t>
            </a:r>
          </a:p>
          <a:p>
            <a:r>
              <a:rPr lang="en-IN" sz="2400" dirty="0"/>
              <a:t>     </a:t>
            </a:r>
            <a:r>
              <a:rPr lang="en-IN" sz="2400" dirty="0" err="1"/>
              <a:t>M.mousePress</a:t>
            </a:r>
            <a:r>
              <a:rPr lang="en-IN" sz="2400" dirty="0"/>
              <a:t>(4) // performs right click</a:t>
            </a:r>
          </a:p>
          <a:p>
            <a:r>
              <a:rPr lang="en-IN" sz="2400" dirty="0"/>
              <a:t>     </a:t>
            </a:r>
            <a:r>
              <a:rPr lang="en-IN" sz="2400" dirty="0" err="1"/>
              <a:t>M.mouseRelease</a:t>
            </a:r>
            <a:r>
              <a:rPr lang="en-IN" sz="2400" dirty="0"/>
              <a:t>(4)//releases right click</a:t>
            </a:r>
          </a:p>
          <a:p>
            <a:pPr marL="342900" indent="-342900" algn="just">
              <a:buFont typeface="Arial" pitchFamily="34" charset="0"/>
              <a:buChar char="•"/>
            </a:pPr>
            <a:endParaRPr lang="en-IN" sz="2400" dirty="0"/>
          </a:p>
          <a:p>
            <a:pPr marL="342900" indent="-342900" algn="just">
              <a:buFont typeface="Arial" pitchFamily="34" charset="0"/>
              <a:buChar char="•"/>
            </a:pPr>
            <a:endParaRPr lang="en-IN" sz="2400" dirty="0"/>
          </a:p>
        </p:txBody>
      </p:sp>
      <p:sp>
        <p:nvSpPr>
          <p:cNvPr id="6" name="Action Button: Home 5">
            <a:hlinkClick r:id="rId2" action="ppaction://hlinksldjump" highlightClick="1"/>
          </p:cNvPr>
          <p:cNvSpPr/>
          <p:nvPr/>
        </p:nvSpPr>
        <p:spPr>
          <a:xfrm>
            <a:off x="8077200" y="6096000"/>
            <a:ext cx="533400" cy="381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852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562088" cy="990600"/>
          </a:xfrm>
          <a:solidFill>
            <a:schemeClr val="accent2">
              <a:lumMod val="40000"/>
              <a:lumOff val="60000"/>
            </a:schemeClr>
          </a:solidFill>
        </p:spPr>
        <p:txBody>
          <a:bodyPr>
            <a:normAutofit/>
          </a:bodyPr>
          <a:lstStyle/>
          <a:p>
            <a:r>
              <a:rPr lang="en-US" sz="2800" b="1" dirty="0">
                <a:solidFill>
                  <a:schemeClr val="accent3"/>
                </a:solidFill>
              </a:rPr>
              <a:t>FACE RECOGNITION ALGORITHM</a:t>
            </a:r>
          </a:p>
        </p:txBody>
      </p:sp>
      <p:sp>
        <p:nvSpPr>
          <p:cNvPr id="9" name="Content Placeholder 8"/>
          <p:cNvSpPr>
            <a:spLocks noGrp="1"/>
          </p:cNvSpPr>
          <p:nvPr>
            <p:ph idx="1"/>
          </p:nvPr>
        </p:nvSpPr>
        <p:spPr>
          <a:xfrm>
            <a:off x="685800" y="1524000"/>
            <a:ext cx="2743200" cy="457200"/>
          </a:xfrm>
          <a:prstGeom prst="rect">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indent="0" algn="ctr">
              <a:lnSpc>
                <a:spcPct val="107000"/>
              </a:lnSpc>
              <a:spcAft>
                <a:spcPts val="800"/>
              </a:spcAft>
              <a:buNone/>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hlinkClick r:id="rId3" action="ppaction://hlinksldjump"/>
              </a:rPr>
              <a:t>Create DATABASE</a:t>
            </a:r>
            <a:endParaRPr lang="en-IN" sz="1100" dirty="0">
              <a:effectLst/>
              <a:ea typeface="Calibri" panose="020F0502020204030204" pitchFamily="34" charset="0"/>
              <a:cs typeface="Times New Roman" panose="02020603050405020304" pitchFamily="18" charset="0"/>
            </a:endParaRPr>
          </a:p>
        </p:txBody>
      </p:sp>
      <p:sp>
        <p:nvSpPr>
          <p:cNvPr id="10" name="Rectangle 9"/>
          <p:cNvSpPr/>
          <p:nvPr/>
        </p:nvSpPr>
        <p:spPr>
          <a:xfrm>
            <a:off x="1006950" y="2248470"/>
            <a:ext cx="2100898" cy="838200"/>
          </a:xfrm>
          <a:prstGeom prst="rect">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Covert RGB images to GRAY images</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ea typeface="Calibri" panose="020F0502020204030204" pitchFamily="34" charset="0"/>
              <a:cs typeface="Times New Roman" panose="02020603050405020304" pitchFamily="18" charset="0"/>
            </a:endParaRPr>
          </a:p>
        </p:txBody>
      </p:sp>
      <p:sp>
        <p:nvSpPr>
          <p:cNvPr id="11" name="Rectangle 10"/>
          <p:cNvSpPr/>
          <p:nvPr/>
        </p:nvSpPr>
        <p:spPr>
          <a:xfrm>
            <a:off x="846771" y="3479121"/>
            <a:ext cx="2421255" cy="583565"/>
          </a:xfrm>
          <a:prstGeom prst="rect">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Get MEAN of </a:t>
            </a:r>
            <a:r>
              <a:rPr lang="en-IN" sz="1600" b="1" dirty="0" err="1">
                <a:effectLst/>
                <a:latin typeface="Times New Roman" panose="02020603050405020304" pitchFamily="18" charset="0"/>
                <a:ea typeface="Calibri" panose="020F0502020204030204" pitchFamily="34" charset="0"/>
                <a:cs typeface="Times New Roman" panose="02020603050405020304" pitchFamily="18" charset="0"/>
              </a:rPr>
              <a:t>Gray</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images</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
        <p:nvSpPr>
          <p:cNvPr id="12" name="Rectangle 11"/>
          <p:cNvSpPr/>
          <p:nvPr/>
        </p:nvSpPr>
        <p:spPr>
          <a:xfrm>
            <a:off x="743900" y="4475490"/>
            <a:ext cx="3066100" cy="768985"/>
          </a:xfrm>
          <a:prstGeom prst="rect">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hlinkClick r:id="rId4" action="ppaction://hlinksldjump"/>
              </a:rPr>
              <a:t>A=NORMALIZED images</a:t>
            </a:r>
            <a:endParaRPr lang="en-IN" sz="1100" dirty="0">
              <a:effectLst/>
              <a:ea typeface="Calibri" panose="020F0502020204030204" pitchFamily="34" charset="0"/>
              <a:cs typeface="Times New Roman" panose="02020603050405020304" pitchFamily="18" charset="0"/>
              <a:hlinkClick r:id="rId4" action="ppaction://hlinksldjump"/>
            </a:endParaRPr>
          </a:p>
          <a:p>
            <a:pPr algn="ct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hlinkClick r:id="rId4" action="ppaction://hlinksldjump"/>
              </a:rPr>
              <a:t>         =</a:t>
            </a:r>
            <a:r>
              <a:rPr lang="en-IN" sz="1600" b="1" dirty="0" err="1">
                <a:effectLst/>
                <a:latin typeface="Times New Roman" panose="02020603050405020304" pitchFamily="18" charset="0"/>
                <a:ea typeface="Calibri" panose="020F0502020204030204" pitchFamily="34" charset="0"/>
                <a:cs typeface="Times New Roman" panose="02020603050405020304" pitchFamily="18" charset="0"/>
                <a:hlinkClick r:id="rId4" action="ppaction://hlinksldjump"/>
              </a:rPr>
              <a:t>Gray</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hlinkClick r:id="rId4" action="ppaction://hlinksldjump"/>
              </a:rPr>
              <a:t> image – Mean image</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
        <p:nvSpPr>
          <p:cNvPr id="13" name="Rectangle 12"/>
          <p:cNvSpPr/>
          <p:nvPr/>
        </p:nvSpPr>
        <p:spPr>
          <a:xfrm>
            <a:off x="228600" y="5535221"/>
            <a:ext cx="3581400" cy="977059"/>
          </a:xfrm>
          <a:prstGeom prst="rect">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C  = COVARIANCE matrix  of normalized images</a:t>
            </a:r>
            <a:endParaRPr lang="en-IN" sz="1100" dirty="0">
              <a:effectLst/>
              <a:ea typeface="Calibri" panose="020F0502020204030204" pitchFamily="34" charset="0"/>
              <a:cs typeface="Times New Roman" panose="02020603050405020304" pitchFamily="18" charset="0"/>
            </a:endParaRPr>
          </a:p>
          <a:p>
            <a:pPr indent="457200">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A’*</a:t>
            </a:r>
            <a:r>
              <a:rPr lang="en-IN" sz="1600" b="1" dirty="0">
                <a:latin typeface="Times New Roman" panose="02020603050405020304" pitchFamily="18" charset="0"/>
                <a:ea typeface="Calibri" panose="020F0502020204030204" pitchFamily="34" charset="0"/>
                <a:cs typeface="Times New Roman" panose="02020603050405020304" pitchFamily="18" charset="0"/>
              </a:rPr>
              <a:t>A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(A’ is transpose matrix)</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
        <p:nvSpPr>
          <p:cNvPr id="14" name="Rectangle 13"/>
          <p:cNvSpPr/>
          <p:nvPr/>
        </p:nvSpPr>
        <p:spPr>
          <a:xfrm>
            <a:off x="5138102" y="4984859"/>
            <a:ext cx="2830195" cy="593090"/>
          </a:xfrm>
          <a:prstGeom prst="rect">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hlinkClick r:id="rId5" action="ppaction://hlinksldjump"/>
              </a:rPr>
              <a:t>Get EIGEN VECTORS and EIGEN VALUES</a:t>
            </a:r>
            <a:endParaRPr lang="en-IN" sz="1100" dirty="0">
              <a:effectLst/>
              <a:ea typeface="Calibri" panose="020F0502020204030204" pitchFamily="34" charset="0"/>
              <a:cs typeface="Times New Roman" panose="02020603050405020304" pitchFamily="18" charset="0"/>
              <a:hlinkClick r:id="rId5" action="ppaction://hlinksldjump"/>
            </a:endParaRPr>
          </a:p>
          <a:p>
            <a:pPr algn="ctr">
              <a:lnSpc>
                <a:spcPct val="107000"/>
              </a:lnSpc>
              <a:spcAft>
                <a:spcPts val="800"/>
              </a:spcAft>
            </a:pPr>
            <a:r>
              <a:rPr lang="en-IN" sz="1100" dirty="0">
                <a:effectLst/>
                <a:ea typeface="Calibri" panose="020F0502020204030204" pitchFamily="34" charset="0"/>
                <a:cs typeface="Times New Roman" panose="02020603050405020304" pitchFamily="18" charset="0"/>
                <a:hlinkClick r:id="rId5" action="ppaction://hlinksldjump"/>
              </a:rPr>
              <a:t> </a:t>
            </a:r>
            <a:endParaRPr lang="en-IN" sz="1100" dirty="0">
              <a:effectLst/>
              <a:ea typeface="Calibri" panose="020F0502020204030204" pitchFamily="34" charset="0"/>
              <a:cs typeface="Times New Roman" panose="02020603050405020304" pitchFamily="18" charset="0"/>
            </a:endParaRPr>
          </a:p>
        </p:txBody>
      </p:sp>
      <p:sp>
        <p:nvSpPr>
          <p:cNvPr id="15" name="Rectangle 14"/>
          <p:cNvSpPr/>
          <p:nvPr/>
        </p:nvSpPr>
        <p:spPr>
          <a:xfrm>
            <a:off x="4509666" y="3746988"/>
            <a:ext cx="4629785" cy="814340"/>
          </a:xfrm>
          <a:prstGeom prst="rect">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EIGEN FACE=Eigen vector * Normalized Image</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
        <p:nvSpPr>
          <p:cNvPr id="16" name="Rectangle 15"/>
          <p:cNvSpPr/>
          <p:nvPr/>
        </p:nvSpPr>
        <p:spPr>
          <a:xfrm>
            <a:off x="5438457" y="2751072"/>
            <a:ext cx="2781300" cy="671195"/>
          </a:xfrm>
          <a:prstGeom prst="rect">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hlinkClick r:id="rId6" action="ppaction://hlinksldjump"/>
              </a:rPr>
              <a:t>Matching with saved Eigen Faces of Database</a:t>
            </a:r>
            <a:endParaRPr lang="en-IN" sz="1100" dirty="0">
              <a:effectLst/>
              <a:ea typeface="Calibri" panose="020F0502020204030204" pitchFamily="34" charset="0"/>
              <a:cs typeface="Times New Roman" panose="02020603050405020304" pitchFamily="18" charset="0"/>
            </a:endParaRPr>
          </a:p>
        </p:txBody>
      </p:sp>
      <p:sp>
        <p:nvSpPr>
          <p:cNvPr id="20" name="Down Arrow 19"/>
          <p:cNvSpPr/>
          <p:nvPr/>
        </p:nvSpPr>
        <p:spPr>
          <a:xfrm>
            <a:off x="1852396" y="1994077"/>
            <a:ext cx="205001" cy="254393"/>
          </a:xfrm>
          <a:prstGeom prst="downArrow">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Down Arrow 20"/>
          <p:cNvSpPr/>
          <p:nvPr/>
        </p:nvSpPr>
        <p:spPr>
          <a:xfrm>
            <a:off x="1905000" y="3086669"/>
            <a:ext cx="222344" cy="392452"/>
          </a:xfrm>
          <a:prstGeom prst="downArrow">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Down Arrow 21"/>
          <p:cNvSpPr/>
          <p:nvPr/>
        </p:nvSpPr>
        <p:spPr>
          <a:xfrm>
            <a:off x="1905000" y="4062686"/>
            <a:ext cx="222344" cy="381162"/>
          </a:xfrm>
          <a:prstGeom prst="downArrow">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Down Arrow 22"/>
          <p:cNvSpPr/>
          <p:nvPr/>
        </p:nvSpPr>
        <p:spPr>
          <a:xfrm>
            <a:off x="1936842" y="5199881"/>
            <a:ext cx="190502" cy="335340"/>
          </a:xfrm>
          <a:prstGeom prst="downArrow">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Bent-Up Arrow 23"/>
          <p:cNvSpPr/>
          <p:nvPr/>
        </p:nvSpPr>
        <p:spPr>
          <a:xfrm>
            <a:off x="3810000" y="5577949"/>
            <a:ext cx="2895600" cy="480866"/>
          </a:xfrm>
          <a:prstGeom prst="bentUpArrow">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 name="Up Arrow 25"/>
          <p:cNvSpPr/>
          <p:nvPr/>
        </p:nvSpPr>
        <p:spPr>
          <a:xfrm>
            <a:off x="6477000" y="4561328"/>
            <a:ext cx="228600" cy="392811"/>
          </a:xfrm>
          <a:prstGeom prst="upArrow">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Up Arrow 26"/>
          <p:cNvSpPr/>
          <p:nvPr/>
        </p:nvSpPr>
        <p:spPr>
          <a:xfrm flipH="1">
            <a:off x="6450330" y="3397629"/>
            <a:ext cx="205740" cy="343406"/>
          </a:xfrm>
          <a:prstGeom prst="upArrow">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6817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stretch>
            <a:fillRect/>
          </a:stretch>
        </p:blipFill>
        <p:spPr>
          <a:xfrm>
            <a:off x="457200" y="727748"/>
            <a:ext cx="6553200" cy="1371600"/>
          </a:xfrm>
          <a:prstGeom prst="rect">
            <a:avLst/>
          </a:prstGeom>
        </p:spPr>
      </p:pic>
      <p:pic>
        <p:nvPicPr>
          <p:cNvPr id="6" name="Picture 5"/>
          <p:cNvPicPr>
            <a:picLocks noChangeAspect="1"/>
          </p:cNvPicPr>
          <p:nvPr/>
        </p:nvPicPr>
        <p:blipFill>
          <a:blip r:embed="rId4" cstate="print"/>
          <a:stretch>
            <a:fillRect/>
          </a:stretch>
        </p:blipFill>
        <p:spPr>
          <a:xfrm>
            <a:off x="529644" y="2694329"/>
            <a:ext cx="6717791" cy="1499728"/>
          </a:xfrm>
          <a:prstGeom prst="rect">
            <a:avLst/>
          </a:prstGeom>
        </p:spPr>
      </p:pic>
      <p:sp>
        <p:nvSpPr>
          <p:cNvPr id="8" name="Rectangle 7"/>
          <p:cNvSpPr/>
          <p:nvPr/>
        </p:nvSpPr>
        <p:spPr>
          <a:xfrm>
            <a:off x="152400" y="2209800"/>
            <a:ext cx="4572000" cy="374077"/>
          </a:xfrm>
          <a:prstGeom prst="rect">
            <a:avLst/>
          </a:prstGeom>
        </p:spPr>
        <p:txBody>
          <a:bodyPr>
            <a:spAutoFit/>
          </a:bodyPr>
          <a:lstStyle/>
          <a:p>
            <a:pPr algn="ct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Covert RGB images to GRAY images</a:t>
            </a:r>
            <a:endParaRPr lang="en-IN" sz="1200" dirty="0">
              <a:ea typeface="Calibri" panose="020F0502020204030204" pitchFamily="34" charset="0"/>
              <a:cs typeface="Times New Roman" panose="02020603050405020304" pitchFamily="18" charset="0"/>
            </a:endParaRPr>
          </a:p>
        </p:txBody>
      </p:sp>
      <p:sp>
        <p:nvSpPr>
          <p:cNvPr id="9" name="Rectangle 8"/>
          <p:cNvSpPr/>
          <p:nvPr/>
        </p:nvSpPr>
        <p:spPr>
          <a:xfrm>
            <a:off x="347566" y="228600"/>
            <a:ext cx="2804037" cy="388696"/>
          </a:xfrm>
          <a:prstGeom prst="rect">
            <a:avLst/>
          </a:prstGeom>
        </p:spPr>
        <p:txBody>
          <a:bodyPr wrap="none">
            <a:spAutoFit/>
          </a:bodyPr>
          <a:lstStyle/>
          <a:p>
            <a:pPr algn="ct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Create DATABASE (M=4)</a:t>
            </a:r>
            <a:endParaRPr lang="en-IN" sz="1200" dirty="0">
              <a:ea typeface="Calibri" panose="020F0502020204030204" pitchFamily="34" charset="0"/>
              <a:cs typeface="Times New Roman" panose="02020603050405020304" pitchFamily="18" charset="0"/>
            </a:endParaRPr>
          </a:p>
        </p:txBody>
      </p:sp>
      <p:pic>
        <p:nvPicPr>
          <p:cNvPr id="10" name="Picture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1603" y="4796999"/>
            <a:ext cx="2156460" cy="1621790"/>
          </a:xfrm>
          <a:prstGeom prst="rect">
            <a:avLst/>
          </a:prstGeom>
          <a:noFill/>
        </p:spPr>
      </p:pic>
      <p:sp>
        <p:nvSpPr>
          <p:cNvPr id="11" name="Rectangle 10"/>
          <p:cNvSpPr/>
          <p:nvPr/>
        </p:nvSpPr>
        <p:spPr>
          <a:xfrm>
            <a:off x="454581" y="4301180"/>
            <a:ext cx="3166252" cy="388696"/>
          </a:xfrm>
          <a:prstGeom prst="rect">
            <a:avLst/>
          </a:prstGeom>
        </p:spPr>
        <p:txBody>
          <a:bodyPr wrap="none">
            <a:spAutoFit/>
          </a:bodyPr>
          <a:lstStyle/>
          <a:p>
            <a:pPr algn="ct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Get MEAN of all </a:t>
            </a:r>
            <a:r>
              <a:rPr lang="en-IN" b="1" dirty="0" err="1">
                <a:latin typeface="Times New Roman" panose="02020603050405020304" pitchFamily="18" charset="0"/>
                <a:ea typeface="Calibri" panose="020F0502020204030204" pitchFamily="34" charset="0"/>
                <a:cs typeface="Times New Roman" panose="02020603050405020304" pitchFamily="18" charset="0"/>
              </a:rPr>
              <a:t>Gray</a:t>
            </a:r>
            <a:r>
              <a:rPr lang="en-IN" b="1" dirty="0">
                <a:latin typeface="Times New Roman" panose="02020603050405020304" pitchFamily="18" charset="0"/>
                <a:ea typeface="Calibri" panose="020F0502020204030204" pitchFamily="34" charset="0"/>
                <a:cs typeface="Times New Roman" panose="02020603050405020304" pitchFamily="18" charset="0"/>
              </a:rPr>
              <a:t> images</a:t>
            </a:r>
            <a:endParaRPr lang="en-IN" sz="1200" dirty="0">
              <a:ea typeface="Calibri" panose="020F0502020204030204" pitchFamily="34" charset="0"/>
              <a:cs typeface="Times New Roman" panose="02020603050405020304" pitchFamily="18" charset="0"/>
            </a:endParaRPr>
          </a:p>
        </p:txBody>
      </p:sp>
      <p:sp>
        <p:nvSpPr>
          <p:cNvPr id="2" name="Action Button: Home 1">
            <a:hlinkClick r:id="rId6" action="ppaction://hlinksldjump" highlightClick="1"/>
          </p:cNvPr>
          <p:cNvSpPr/>
          <p:nvPr/>
        </p:nvSpPr>
        <p:spPr>
          <a:xfrm>
            <a:off x="7620000" y="5867400"/>
            <a:ext cx="533400" cy="3048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3816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4" cstate="print"/>
          <a:stretch>
            <a:fillRect/>
          </a:stretch>
        </p:blipFill>
        <p:spPr>
          <a:xfrm>
            <a:off x="0" y="749280"/>
            <a:ext cx="9144000" cy="2209800"/>
          </a:xfrm>
          <a:prstGeom prst="rect">
            <a:avLst/>
          </a:prstGeom>
        </p:spPr>
      </p:pic>
      <p:sp>
        <p:nvSpPr>
          <p:cNvPr id="7" name="Rectangle 6"/>
          <p:cNvSpPr/>
          <p:nvPr/>
        </p:nvSpPr>
        <p:spPr>
          <a:xfrm>
            <a:off x="76200" y="360584"/>
            <a:ext cx="2746265" cy="388696"/>
          </a:xfrm>
          <a:prstGeom prst="rect">
            <a:avLst/>
          </a:prstGeom>
        </p:spPr>
        <p:txBody>
          <a:bodyPr wrap="square">
            <a:spAutoFit/>
          </a:bodyPr>
          <a:lstStyle/>
          <a:p>
            <a:pPr algn="ct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NORMALIZED images</a:t>
            </a:r>
            <a:endParaRPr lang="en-IN" sz="1200" dirty="0">
              <a:ea typeface="Calibri" panose="020F0502020204030204" pitchFamily="34" charset="0"/>
              <a:cs typeface="Times New Roman" panose="02020603050405020304" pitchFamily="18" charset="0"/>
            </a:endParaRPr>
          </a:p>
        </p:txBody>
      </p:sp>
      <p:sp>
        <p:nvSpPr>
          <p:cNvPr id="8" name="Rectangle 2"/>
          <p:cNvSpPr>
            <a:spLocks noChangeArrowheads="1"/>
          </p:cNvSpPr>
          <p:nvPr/>
        </p:nvSpPr>
        <p:spPr bwMode="auto">
          <a:xfrm>
            <a:off x="685800" y="4495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9"/>
          <p:cNvSpPr/>
          <p:nvPr/>
        </p:nvSpPr>
        <p:spPr>
          <a:xfrm>
            <a:off x="0" y="3073618"/>
            <a:ext cx="5029200" cy="773032"/>
          </a:xfrm>
          <a:prstGeom prst="rect">
            <a:avLst/>
          </a:prstGeom>
        </p:spPr>
        <p:txBody>
          <a:bodyPr wrap="square">
            <a:spAutoFit/>
          </a:bodyPr>
          <a:lstStyle/>
          <a:p>
            <a:pPr algn="ct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 </a:t>
            </a:r>
          </a:p>
          <a:p>
            <a:pPr algn="ct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COVARIANCE matrix  of normalized images</a:t>
            </a:r>
            <a:endParaRPr lang="en-IN" sz="1200" dirty="0">
              <a:ea typeface="Calibri" panose="020F0502020204030204" pitchFamily="34" charset="0"/>
              <a:cs typeface="Times New Roman" panose="02020603050405020304" pitchFamily="18" charset="0"/>
            </a:endParaRPr>
          </a:p>
        </p:txBody>
      </p:sp>
      <p:sp>
        <p:nvSpPr>
          <p:cNvPr id="11" name="Action Button: Home 10">
            <a:hlinkClick r:id="rId5" action="ppaction://hlinksldjump" highlightClick="1"/>
          </p:cNvPr>
          <p:cNvSpPr/>
          <p:nvPr/>
        </p:nvSpPr>
        <p:spPr>
          <a:xfrm>
            <a:off x="7620000" y="5867400"/>
            <a:ext cx="533400" cy="3048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Object 2"/>
          <p:cNvGraphicFramePr>
            <a:graphicFrameLocks noChangeAspect="1"/>
          </p:cNvGraphicFramePr>
          <p:nvPr>
            <p:extLst>
              <p:ext uri="{D42A27DB-BD31-4B8C-83A1-F6EECF244321}">
                <p14:modId xmlns:p14="http://schemas.microsoft.com/office/powerpoint/2010/main" val="1567713161"/>
              </p:ext>
            </p:extLst>
          </p:nvPr>
        </p:nvGraphicFramePr>
        <p:xfrm>
          <a:off x="3911600" y="2335213"/>
          <a:ext cx="1879600" cy="254000"/>
        </p:xfrm>
        <a:graphic>
          <a:graphicData uri="http://schemas.openxmlformats.org/presentationml/2006/ole">
            <mc:AlternateContent xmlns:mc="http://schemas.openxmlformats.org/markup-compatibility/2006">
              <mc:Choice xmlns:v="urn:schemas-microsoft-com:vml" Requires="v">
                <p:oleObj spid="_x0000_s1109" name="Equation" r:id="rId6" imgW="1879560" imgH="253800" progId="Equation.DSMT4">
                  <p:embed/>
                </p:oleObj>
              </mc:Choice>
              <mc:Fallback>
                <p:oleObj name="Equation" r:id="rId6" imgW="1879560" imgH="253800" progId="Equation.DSMT4">
                  <p:embed/>
                  <p:pic>
                    <p:nvPicPr>
                      <p:cNvPr id="0" name=""/>
                      <p:cNvPicPr/>
                      <p:nvPr/>
                    </p:nvPicPr>
                    <p:blipFill>
                      <a:blip r:embed="rId7"/>
                      <a:stretch>
                        <a:fillRect/>
                      </a:stretch>
                    </p:blipFill>
                    <p:spPr>
                      <a:xfrm>
                        <a:off x="3911600" y="2335213"/>
                        <a:ext cx="1879600" cy="254000"/>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724955890"/>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1110" name="Equation" r:id="rId8" imgW="914400" imgH="198720" progId="Equation.DSMT4">
                  <p:embed/>
                </p:oleObj>
              </mc:Choice>
              <mc:Fallback>
                <p:oleObj name="Equation" r:id="rId8" imgW="914400" imgH="198720" progId="Equation.DSMT4">
                  <p:embed/>
                  <p:pic>
                    <p:nvPicPr>
                      <p:cNvPr id="0" name=""/>
                      <p:cNvPicPr/>
                      <p:nvPr/>
                    </p:nvPicPr>
                    <p:blipFill>
                      <a:blip r:embed="rId9"/>
                      <a:stretch>
                        <a:fillRect/>
                      </a:stretch>
                    </p:blipFill>
                    <p:spPr>
                      <a:xfrm>
                        <a:off x="4394200" y="2362200"/>
                        <a:ext cx="914400" cy="198438"/>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926760620"/>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1111" name="Equation" r:id="rId10" imgW="914400" imgH="198720" progId="Equation.DSMT4">
                  <p:embed/>
                </p:oleObj>
              </mc:Choice>
              <mc:Fallback>
                <p:oleObj name="Equation" r:id="rId10" imgW="914400" imgH="198720" progId="Equation.DSMT4">
                  <p:embed/>
                  <p:pic>
                    <p:nvPicPr>
                      <p:cNvPr id="0" name=""/>
                      <p:cNvPicPr/>
                      <p:nvPr/>
                    </p:nvPicPr>
                    <p:blipFill>
                      <a:blip r:embed="rId9"/>
                      <a:stretch>
                        <a:fillRect/>
                      </a:stretch>
                    </p:blipFill>
                    <p:spPr>
                      <a:xfrm>
                        <a:off x="4394200" y="2362200"/>
                        <a:ext cx="914400" cy="19843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141178783"/>
              </p:ext>
            </p:extLst>
          </p:nvPr>
        </p:nvGraphicFramePr>
        <p:xfrm>
          <a:off x="3949700" y="2233613"/>
          <a:ext cx="1803400" cy="457200"/>
        </p:xfrm>
        <a:graphic>
          <a:graphicData uri="http://schemas.openxmlformats.org/presentationml/2006/ole">
            <mc:AlternateContent xmlns:mc="http://schemas.openxmlformats.org/markup-compatibility/2006">
              <mc:Choice xmlns:v="urn:schemas-microsoft-com:vml" Requires="v">
                <p:oleObj spid="_x0000_s1112" name="Equation" r:id="rId11" imgW="1803240" imgH="457200" progId="Equation.DSMT4">
                  <p:embed/>
                </p:oleObj>
              </mc:Choice>
              <mc:Fallback>
                <p:oleObj name="Equation" r:id="rId11" imgW="1803240" imgH="457200" progId="Equation.DSMT4">
                  <p:embed/>
                  <p:pic>
                    <p:nvPicPr>
                      <p:cNvPr id="0" name=""/>
                      <p:cNvPicPr/>
                      <p:nvPr/>
                    </p:nvPicPr>
                    <p:blipFill>
                      <a:blip r:embed="rId12"/>
                      <a:stretch>
                        <a:fillRect/>
                      </a:stretch>
                    </p:blipFill>
                    <p:spPr>
                      <a:xfrm>
                        <a:off x="3949700" y="2233613"/>
                        <a:ext cx="1803400" cy="457200"/>
                      </a:xfrm>
                      <a:prstGeom prst="rect">
                        <a:avLst/>
                      </a:prstGeom>
                    </p:spPr>
                  </p:pic>
                </p:oleObj>
              </mc:Fallback>
            </mc:AlternateContent>
          </a:graphicData>
        </a:graphic>
      </p:graphicFrame>
      <p:pic>
        <p:nvPicPr>
          <p:cNvPr id="14" name="Picture 13"/>
          <p:cNvPicPr>
            <a:picLocks noChangeAspect="1"/>
          </p:cNvPicPr>
          <p:nvPr/>
        </p:nvPicPr>
        <p:blipFill>
          <a:blip r:embed="rId13"/>
          <a:stretch>
            <a:fillRect/>
          </a:stretch>
        </p:blipFill>
        <p:spPr>
          <a:xfrm>
            <a:off x="1219200" y="3955431"/>
            <a:ext cx="4847474" cy="838200"/>
          </a:xfrm>
          <a:prstGeom prst="rect">
            <a:avLst/>
          </a:prstGeom>
        </p:spPr>
      </p:pic>
    </p:spTree>
    <p:extLst>
      <p:ext uri="{BB962C8B-B14F-4D97-AF65-F5344CB8AC3E}">
        <p14:creationId xmlns:p14="http://schemas.microsoft.com/office/powerpoint/2010/main" val="2394942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685800" y="4495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12"/>
          <p:cNvSpPr/>
          <p:nvPr/>
        </p:nvSpPr>
        <p:spPr>
          <a:xfrm>
            <a:off x="381000" y="791993"/>
            <a:ext cx="8458200" cy="507831"/>
          </a:xfrm>
          <a:prstGeom prst="rect">
            <a:avLst/>
          </a:prstGeom>
        </p:spPr>
        <p:txBody>
          <a:bodyPr wrap="square">
            <a:spAutoFit/>
          </a:bodyPr>
          <a:lstStyle/>
          <a:p>
            <a:pPr hangingPunct="0">
              <a:lnSpc>
                <a:spcPct val="150000"/>
              </a:lnSpc>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Next we seek a set of </a:t>
            </a:r>
            <a:r>
              <a:rPr lang="en-US" b="1" dirty="0" err="1">
                <a:latin typeface="Times New Roman" panose="02020603050405020304" pitchFamily="18" charset="0"/>
                <a:ea typeface="Calibri" panose="020F0502020204030204" pitchFamily="34" charset="0"/>
                <a:cs typeface="Times New Roman" panose="02020603050405020304" pitchFamily="18" charset="0"/>
              </a:rPr>
              <a:t>eigen</a:t>
            </a:r>
            <a:r>
              <a:rPr lang="en-US" b="1" dirty="0">
                <a:latin typeface="Times New Roman" panose="02020603050405020304" pitchFamily="18" charset="0"/>
                <a:ea typeface="Calibri" panose="020F0502020204030204" pitchFamily="34" charset="0"/>
                <a:cs typeface="Times New Roman" panose="02020603050405020304" pitchFamily="18" charset="0"/>
              </a:rPr>
              <a:t> vectors, which best describes the distribution of the data.</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7"/>
          <p:cNvSpPr>
            <a:spLocks noChangeArrowheads="1"/>
          </p:cNvSpPr>
          <p:nvPr/>
        </p:nvSpPr>
        <p:spPr bwMode="auto">
          <a:xfrm>
            <a:off x="685800" y="1752600"/>
            <a:ext cx="11811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21" name="Rectangle 20"/>
          <p:cNvSpPr/>
          <p:nvPr/>
        </p:nvSpPr>
        <p:spPr>
          <a:xfrm>
            <a:off x="14785" y="366021"/>
            <a:ext cx="5257800" cy="388696"/>
          </a:xfrm>
          <a:prstGeom prst="rect">
            <a:avLst/>
          </a:prstGeom>
        </p:spPr>
        <p:txBody>
          <a:bodyPr wrap="square">
            <a:spAutoFit/>
          </a:bodyPr>
          <a:lstStyle/>
          <a:p>
            <a:pPr algn="ct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Get EIGEN VECTORS and EIGEN VALUES</a:t>
            </a:r>
            <a:endParaRPr lang="en-IN" sz="1200" dirty="0">
              <a:ea typeface="Calibri" panose="020F0502020204030204" pitchFamily="34" charset="0"/>
              <a:cs typeface="Times New Roman" panose="02020603050405020304" pitchFamily="18" charset="0"/>
            </a:endParaRPr>
          </a:p>
        </p:txBody>
      </p:sp>
      <p:pic>
        <p:nvPicPr>
          <p:cNvPr id="22" name="Picture 21"/>
          <p:cNvPicPr>
            <a:picLocks noChangeAspect="1"/>
          </p:cNvPicPr>
          <p:nvPr/>
        </p:nvPicPr>
        <p:blipFill>
          <a:blip r:embed="rId3" cstate="print"/>
          <a:stretch>
            <a:fillRect/>
          </a:stretch>
        </p:blipFill>
        <p:spPr>
          <a:xfrm>
            <a:off x="152400" y="2636926"/>
            <a:ext cx="7467600" cy="1534696"/>
          </a:xfrm>
          <a:prstGeom prst="rect">
            <a:avLst/>
          </a:prstGeom>
        </p:spPr>
      </p:pic>
      <p:sp>
        <p:nvSpPr>
          <p:cNvPr id="23" name="Rectangle 22"/>
          <p:cNvSpPr/>
          <p:nvPr/>
        </p:nvSpPr>
        <p:spPr>
          <a:xfrm>
            <a:off x="355270" y="1931968"/>
            <a:ext cx="5588330" cy="388696"/>
          </a:xfrm>
          <a:prstGeom prst="rect">
            <a:avLst/>
          </a:prstGeom>
        </p:spPr>
        <p:txBody>
          <a:bodyPr wrap="square">
            <a:spAutoFit/>
          </a:bodyPr>
          <a:lstStyle/>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EIGEN FACES=Eigen vectors * Normalized Images</a:t>
            </a:r>
            <a:endParaRPr lang="en-IN" sz="1200" dirty="0">
              <a:ea typeface="Calibri" panose="020F0502020204030204" pitchFamily="34" charset="0"/>
              <a:cs typeface="Times New Roman" panose="02020603050405020304" pitchFamily="18" charset="0"/>
            </a:endParaRPr>
          </a:p>
        </p:txBody>
      </p:sp>
      <p:sp>
        <p:nvSpPr>
          <p:cNvPr id="17" name="Action Button: Home 16">
            <a:hlinkClick r:id="rId4" action="ppaction://hlinksldjump" highlightClick="1"/>
          </p:cNvPr>
          <p:cNvSpPr/>
          <p:nvPr/>
        </p:nvSpPr>
        <p:spPr>
          <a:xfrm>
            <a:off x="7620000" y="5867400"/>
            <a:ext cx="533400" cy="3048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381000" y="1489255"/>
            <a:ext cx="1274516" cy="369332"/>
          </a:xfrm>
          <a:prstGeom prst="rect">
            <a:avLst/>
          </a:prstGeom>
        </p:spPr>
        <p:txBody>
          <a:bodyPr wrap="none">
            <a:spAutoFit/>
          </a:bodyPr>
          <a:lstStyle/>
          <a:p>
            <a:r>
              <a:rPr lang="en-IN" b="1" dirty="0"/>
              <a:t>EIGEN FACE</a:t>
            </a:r>
          </a:p>
        </p:txBody>
      </p:sp>
    </p:spTree>
    <p:extLst>
      <p:ext uri="{BB962C8B-B14F-4D97-AF65-F5344CB8AC3E}">
        <p14:creationId xmlns:p14="http://schemas.microsoft.com/office/powerpoint/2010/main" val="3156426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a:solidFill>
            <a:schemeClr val="accent2">
              <a:lumMod val="40000"/>
              <a:lumOff val="60000"/>
            </a:schemeClr>
          </a:solidFill>
        </p:spPr>
        <p:txBody>
          <a:bodyPr>
            <a:normAutofit/>
          </a:bodyPr>
          <a:lstStyle/>
          <a:p>
            <a:r>
              <a:rPr lang="en-US" sz="2800" b="1" dirty="0">
                <a:solidFill>
                  <a:schemeClr val="accent3"/>
                </a:solidFill>
              </a:rPr>
              <a:t>Face Recognition example</a:t>
            </a:r>
          </a:p>
        </p:txBody>
      </p:sp>
      <p:pic>
        <p:nvPicPr>
          <p:cNvPr id="7" name="Content Placeholder 6"/>
          <p:cNvPicPr>
            <a:picLocks noGrp="1" noChangeAspect="1"/>
          </p:cNvPicPr>
          <p:nvPr>
            <p:ph idx="1"/>
          </p:nvPr>
        </p:nvPicPr>
        <p:blipFill>
          <a:blip r:embed="rId3"/>
          <a:stretch>
            <a:fillRect/>
          </a:stretch>
        </p:blipFill>
        <p:spPr>
          <a:xfrm>
            <a:off x="1600200" y="1341979"/>
            <a:ext cx="6096000" cy="4906421"/>
          </a:xfrm>
          <a:prstGeom prst="rect">
            <a:avLst/>
          </a:prstGeom>
        </p:spPr>
      </p:pic>
    </p:spTree>
    <p:extLst>
      <p:ext uri="{BB962C8B-B14F-4D97-AF65-F5344CB8AC3E}">
        <p14:creationId xmlns:p14="http://schemas.microsoft.com/office/powerpoint/2010/main" val="1935637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498080" cy="868362"/>
          </a:xfrm>
          <a:solidFill>
            <a:schemeClr val="accent2">
              <a:lumMod val="40000"/>
              <a:lumOff val="60000"/>
            </a:schemeClr>
          </a:solidFill>
        </p:spPr>
        <p:txBody>
          <a:bodyPr>
            <a:normAutofit/>
          </a:bodyPr>
          <a:lstStyle/>
          <a:p>
            <a:r>
              <a:rPr lang="en-US" sz="2800" b="1" dirty="0">
                <a:solidFill>
                  <a:schemeClr val="accent3"/>
                </a:solidFill>
              </a:rPr>
              <a:t>GUI Design Window</a:t>
            </a:r>
          </a:p>
        </p:txBody>
      </p:sp>
      <p:pic>
        <p:nvPicPr>
          <p:cNvPr id="4" name="Content Placeholder 3"/>
          <p:cNvPicPr>
            <a:picLocks noGrp="1" noChangeAspect="1"/>
          </p:cNvPicPr>
          <p:nvPr>
            <p:ph idx="1"/>
          </p:nvPr>
        </p:nvPicPr>
        <p:blipFill>
          <a:blip r:embed="rId3"/>
          <a:stretch>
            <a:fillRect/>
          </a:stretch>
        </p:blipFill>
        <p:spPr>
          <a:xfrm>
            <a:off x="457200" y="1600200"/>
            <a:ext cx="8382000" cy="4361185"/>
          </a:xfrm>
          <a:prstGeom prst="rect">
            <a:avLst/>
          </a:prstGeom>
        </p:spPr>
      </p:pic>
    </p:spTree>
    <p:extLst>
      <p:ext uri="{BB962C8B-B14F-4D97-AF65-F5344CB8AC3E}">
        <p14:creationId xmlns:p14="http://schemas.microsoft.com/office/powerpoint/2010/main" val="3436788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a:solidFill>
            <a:schemeClr val="accent2">
              <a:lumMod val="40000"/>
              <a:lumOff val="60000"/>
            </a:schemeClr>
          </a:solidFill>
        </p:spPr>
        <p:txBody>
          <a:bodyPr>
            <a:normAutofit/>
          </a:bodyPr>
          <a:lstStyle/>
          <a:p>
            <a:r>
              <a:rPr lang="en-US" sz="2800" b="1" dirty="0">
                <a:solidFill>
                  <a:schemeClr val="accent3"/>
                </a:solidFill>
              </a:rPr>
              <a:t>Working of GUI </a:t>
            </a:r>
          </a:p>
        </p:txBody>
      </p:sp>
      <p:pic>
        <p:nvPicPr>
          <p:cNvPr id="5" name="Content Placeholder 4"/>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1295400"/>
            <a:ext cx="9296400" cy="5562600"/>
          </a:xfrm>
          <a:prstGeom prst="rect">
            <a:avLst/>
          </a:prstGeom>
          <a:noFill/>
          <a:ln>
            <a:noFill/>
          </a:ln>
        </p:spPr>
      </p:pic>
    </p:spTree>
    <p:extLst>
      <p:ext uri="{BB962C8B-B14F-4D97-AF65-F5344CB8AC3E}">
        <p14:creationId xmlns:p14="http://schemas.microsoft.com/office/powerpoint/2010/main" val="1935637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a:solidFill>
            <a:schemeClr val="accent2">
              <a:lumMod val="40000"/>
              <a:lumOff val="60000"/>
            </a:schemeClr>
          </a:solidFill>
        </p:spPr>
        <p:txBody>
          <a:bodyPr>
            <a:normAutofit/>
          </a:bodyPr>
          <a:lstStyle/>
          <a:p>
            <a:r>
              <a:rPr lang="en-US" sz="2800" b="1" dirty="0">
                <a:solidFill>
                  <a:schemeClr val="accent3"/>
                </a:solidFill>
              </a:rPr>
              <a:t>Results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15271925"/>
              </p:ext>
            </p:extLst>
          </p:nvPr>
        </p:nvGraphicFramePr>
        <p:xfrm>
          <a:off x="1662752" y="1981200"/>
          <a:ext cx="6248400" cy="1595734"/>
        </p:xfrm>
        <a:graphic>
          <a:graphicData uri="http://schemas.openxmlformats.org/drawingml/2006/table">
            <a:tbl>
              <a:tblPr firstRow="1" firstCol="1" bandRow="1"/>
              <a:tblGrid>
                <a:gridCol w="3115266">
                  <a:extLst>
                    <a:ext uri="{9D8B030D-6E8A-4147-A177-3AD203B41FA5}">
                      <a16:colId xmlns:a16="http://schemas.microsoft.com/office/drawing/2014/main" val="20000"/>
                    </a:ext>
                  </a:extLst>
                </a:gridCol>
                <a:gridCol w="3133134">
                  <a:extLst>
                    <a:ext uri="{9D8B030D-6E8A-4147-A177-3AD203B41FA5}">
                      <a16:colId xmlns:a16="http://schemas.microsoft.com/office/drawing/2014/main" val="20001"/>
                    </a:ext>
                  </a:extLst>
                </a:gridCol>
              </a:tblGrid>
              <a:tr h="376448">
                <a:tc>
                  <a:txBody>
                    <a:bodyPr/>
                    <a:lstStyle/>
                    <a:p>
                      <a:pPr algn="ctr" hangingPunct="0">
                        <a:lnSpc>
                          <a:spcPct val="150000"/>
                        </a:lnSpc>
                        <a:spcAft>
                          <a:spcPts val="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Colour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ct val="150000"/>
                        </a:lnSpc>
                        <a:spcAft>
                          <a:spcPts val="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Threshold Range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1419">
                <a:tc>
                  <a:txBody>
                    <a:bodyPr/>
                    <a:lstStyle/>
                    <a:p>
                      <a:pPr algn="ctr" hangingPunct="0">
                        <a:lnSpc>
                          <a:spcPct val="150000"/>
                        </a:lnSpc>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ct val="150000"/>
                        </a:lnSpc>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0.12-0.19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1419">
                <a:tc>
                  <a:txBody>
                    <a:bodyPr/>
                    <a:lstStyle/>
                    <a:p>
                      <a:pPr algn="ctr" hangingPunct="0">
                        <a:lnSpc>
                          <a:spcPct val="150000"/>
                        </a:lnSpc>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Green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0.07-0.10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6448">
                <a:tc>
                  <a:txBody>
                    <a:bodyPr/>
                    <a:lstStyle/>
                    <a:p>
                      <a:pPr algn="ctr" hangingPunct="0">
                        <a:lnSpc>
                          <a:spcPct val="150000"/>
                        </a:lnSpc>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Blue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ct val="150000"/>
                        </a:lnSpc>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0.15-0.20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Rectangle 7"/>
          <p:cNvSpPr/>
          <p:nvPr/>
        </p:nvSpPr>
        <p:spPr>
          <a:xfrm>
            <a:off x="1676400" y="1371600"/>
            <a:ext cx="2445734" cy="461665"/>
          </a:xfrm>
          <a:prstGeom prst="rect">
            <a:avLst/>
          </a:prstGeom>
        </p:spPr>
        <p:txBody>
          <a:bodyPr wrap="none">
            <a:spAutoFit/>
          </a:bodyPr>
          <a:lstStyle/>
          <a:p>
            <a:r>
              <a:rPr lang="en-IN" sz="2400" b="1" dirty="0">
                <a:latin typeface="Times New Roman" panose="02020603050405020304" pitchFamily="18" charset="0"/>
                <a:ea typeface="Calibri" panose="020F0502020204030204" pitchFamily="34" charset="0"/>
              </a:rPr>
              <a:t>Threshold Range</a:t>
            </a:r>
            <a:endParaRPr lang="en-IN" sz="2400" b="1" dirty="0"/>
          </a:p>
        </p:txBody>
      </p:sp>
      <p:graphicFrame>
        <p:nvGraphicFramePr>
          <p:cNvPr id="9" name="Table 8"/>
          <p:cNvGraphicFramePr>
            <a:graphicFrameLocks noGrp="1"/>
          </p:cNvGraphicFramePr>
          <p:nvPr>
            <p:extLst>
              <p:ext uri="{D42A27DB-BD31-4B8C-83A1-F6EECF244321}">
                <p14:modId xmlns:p14="http://schemas.microsoft.com/office/powerpoint/2010/main" val="3595741773"/>
              </p:ext>
            </p:extLst>
          </p:nvPr>
        </p:nvGraphicFramePr>
        <p:xfrm>
          <a:off x="1676400" y="4419600"/>
          <a:ext cx="6172200" cy="2194560"/>
        </p:xfrm>
        <a:graphic>
          <a:graphicData uri="http://schemas.openxmlformats.org/drawingml/2006/table">
            <a:tbl>
              <a:tblPr firstRow="1" firstCol="1" bandRow="1"/>
              <a:tblGrid>
                <a:gridCol w="3037663">
                  <a:extLst>
                    <a:ext uri="{9D8B030D-6E8A-4147-A177-3AD203B41FA5}">
                      <a16:colId xmlns:a16="http://schemas.microsoft.com/office/drawing/2014/main" val="20000"/>
                    </a:ext>
                  </a:extLst>
                </a:gridCol>
                <a:gridCol w="3134537">
                  <a:extLst>
                    <a:ext uri="{9D8B030D-6E8A-4147-A177-3AD203B41FA5}">
                      <a16:colId xmlns:a16="http://schemas.microsoft.com/office/drawing/2014/main" val="20001"/>
                    </a:ext>
                  </a:extLst>
                </a:gridCol>
              </a:tblGrid>
              <a:tr h="990600">
                <a:tc>
                  <a:txBody>
                    <a:bodyPr/>
                    <a:lstStyle/>
                    <a:p>
                      <a:pPr algn="ctr" hangingPunct="0">
                        <a:lnSpc>
                          <a:spcPct val="150000"/>
                        </a:lnSpc>
                        <a:spcAft>
                          <a:spcPts val="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Euclidian Distance Range (For test image and database image of same person)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ctr" hangingPunct="0">
                        <a:lnSpc>
                          <a:spcPct val="150000"/>
                        </a:lnSpc>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1.2e17 – 3.5e18</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hangingPunct="0">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90600">
                <a:tc>
                  <a:txBody>
                    <a:bodyPr/>
                    <a:lstStyle/>
                    <a:p>
                      <a:pPr algn="ctr" hangingPunct="0">
                        <a:lnSpc>
                          <a:spcPct val="150000"/>
                        </a:lnSpc>
                        <a:spcAft>
                          <a:spcPts val="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Euclidian Distance Range (For test image and database image of different person)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hangingPunct="0">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ctr" hangingPunct="0">
                        <a:lnSpc>
                          <a:spcPct val="150000"/>
                        </a:lnSpc>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3.3e18 – 9.1e19</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ctr" hangingPunct="0">
                        <a:lnSpc>
                          <a:spcPct val="150000"/>
                        </a:lnSpc>
                        <a:spcAft>
                          <a:spcPts val="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Rectangle 9"/>
          <p:cNvSpPr/>
          <p:nvPr/>
        </p:nvSpPr>
        <p:spPr>
          <a:xfrm>
            <a:off x="1745149" y="3810000"/>
            <a:ext cx="3570208" cy="461665"/>
          </a:xfrm>
          <a:prstGeom prst="rect">
            <a:avLst/>
          </a:prstGeom>
        </p:spPr>
        <p:txBody>
          <a:bodyPr wrap="none">
            <a:spAutoFit/>
          </a:bodyPr>
          <a:lstStyle/>
          <a:p>
            <a:r>
              <a:rPr lang="en-IN" sz="2400" b="1" dirty="0">
                <a:latin typeface="Times New Roman" panose="02020603050405020304" pitchFamily="18" charset="0"/>
                <a:ea typeface="Calibri" panose="020F0502020204030204" pitchFamily="34" charset="0"/>
              </a:rPr>
              <a:t>Euclidian Distance Range</a:t>
            </a:r>
            <a:endParaRPr lang="en-IN" sz="2400" b="1" dirty="0"/>
          </a:p>
        </p:txBody>
      </p:sp>
    </p:spTree>
    <p:extLst>
      <p:ext uri="{BB962C8B-B14F-4D97-AF65-F5344CB8AC3E}">
        <p14:creationId xmlns:p14="http://schemas.microsoft.com/office/powerpoint/2010/main" val="1113269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a:solidFill>
            <a:schemeClr val="accent2">
              <a:lumMod val="40000"/>
              <a:lumOff val="60000"/>
            </a:schemeClr>
          </a:solidFill>
        </p:spPr>
        <p:txBody>
          <a:bodyPr>
            <a:normAutofit/>
          </a:bodyPr>
          <a:lstStyle/>
          <a:p>
            <a:r>
              <a:rPr lang="en-US" sz="2800" b="1" dirty="0">
                <a:solidFill>
                  <a:schemeClr val="accent3"/>
                </a:solidFill>
              </a:rPr>
              <a:t>Capturing Frame</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pic>
        <p:nvPicPr>
          <p:cNvPr id="7" name="Picture 6"/>
          <p:cNvPicPr>
            <a:picLocks noChangeAspect="1"/>
          </p:cNvPicPr>
          <p:nvPr/>
        </p:nvPicPr>
        <p:blipFill>
          <a:blip r:embed="rId2"/>
          <a:stretch>
            <a:fillRect/>
          </a:stretch>
        </p:blipFill>
        <p:spPr>
          <a:xfrm>
            <a:off x="152400" y="1524000"/>
            <a:ext cx="9327515" cy="4229100"/>
          </a:xfrm>
          <a:prstGeom prst="rect">
            <a:avLst/>
          </a:prstGeom>
        </p:spPr>
      </p:pic>
      <p:sp>
        <p:nvSpPr>
          <p:cNvPr id="6" name="Action Button: Home 5">
            <a:hlinkClick r:id="rId3" action="ppaction://hlinksldjump" highlightClick="1"/>
          </p:cNvPr>
          <p:cNvSpPr/>
          <p:nvPr/>
        </p:nvSpPr>
        <p:spPr>
          <a:xfrm>
            <a:off x="8077200" y="6096000"/>
            <a:ext cx="533400" cy="381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6888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a:solidFill>
            <a:schemeClr val="accent2">
              <a:lumMod val="40000"/>
              <a:lumOff val="60000"/>
            </a:schemeClr>
          </a:solidFill>
        </p:spPr>
        <p:txBody>
          <a:bodyPr>
            <a:normAutofit/>
          </a:bodyPr>
          <a:lstStyle/>
          <a:p>
            <a:r>
              <a:rPr lang="en-US" sz="2800" b="1" dirty="0">
                <a:solidFill>
                  <a:schemeClr val="accent3"/>
                </a:solidFill>
              </a:rPr>
              <a:t>Conclusion</a:t>
            </a:r>
          </a:p>
        </p:txBody>
      </p:sp>
      <p:sp>
        <p:nvSpPr>
          <p:cNvPr id="3" name="Content Placeholder 2"/>
          <p:cNvSpPr>
            <a:spLocks noGrp="1"/>
          </p:cNvSpPr>
          <p:nvPr>
            <p:ph idx="1"/>
          </p:nvPr>
        </p:nvSpPr>
        <p:spPr>
          <a:xfrm>
            <a:off x="914400" y="914400"/>
            <a:ext cx="8229600" cy="6400800"/>
          </a:xfrm>
        </p:spPr>
        <p:txBody>
          <a:bodyPr>
            <a:normAutofit/>
          </a:bodyPr>
          <a:lstStyle/>
          <a:p>
            <a:pPr algn="just">
              <a:buClr>
                <a:srgbClr val="C00000"/>
              </a:buClr>
              <a:buNone/>
            </a:pPr>
            <a:endParaRPr lang="en-US" sz="2400" dirty="0">
              <a:solidFill>
                <a:schemeClr val="accent3">
                  <a:lumMod val="75000"/>
                </a:schemeClr>
              </a:solidFill>
            </a:endParaRPr>
          </a:p>
          <a:p>
            <a:r>
              <a:rPr lang="en-US" sz="2400" dirty="0"/>
              <a:t>We are developing a system to control the mouse cursor </a:t>
            </a:r>
          </a:p>
          <a:p>
            <a:pPr marL="0" indent="0">
              <a:buNone/>
            </a:pPr>
            <a:r>
              <a:rPr lang="en-US" sz="2400" dirty="0"/>
              <a:t>      in real-time.</a:t>
            </a:r>
          </a:p>
          <a:p>
            <a:r>
              <a:rPr lang="en-US" sz="2400" dirty="0"/>
              <a:t> This system is based on computer vision algorithms and can do all mouse tasks.</a:t>
            </a:r>
          </a:p>
          <a:p>
            <a:r>
              <a:rPr lang="en-US" sz="2400" dirty="0"/>
              <a:t> However, it is difficult to get stable results because of the variety of lighting and the background colors .</a:t>
            </a:r>
          </a:p>
          <a:p>
            <a:r>
              <a:rPr lang="en-US" sz="2400" dirty="0"/>
              <a:t>This system could be useful in presentations and to reduce work space.</a:t>
            </a:r>
          </a:p>
          <a:p>
            <a:r>
              <a:rPr lang="en-US" sz="2400" dirty="0"/>
              <a:t>Features such as enlarging and shrinking windows, closing window, etc. by using the palm and multiple fingers can be developed in future.</a:t>
            </a:r>
          </a:p>
          <a:p>
            <a:pPr algn="just"/>
            <a:endParaRPr lang="en-IN" sz="2400" dirty="0"/>
          </a:p>
          <a:p>
            <a:pPr algn="just"/>
            <a:endParaRPr lang="en-IN" sz="2400" dirty="0"/>
          </a:p>
          <a:p>
            <a:pPr algn="just"/>
            <a:endParaRPr lang="en-IN" sz="2400" dirty="0"/>
          </a:p>
          <a:p>
            <a:pPr algn="just"/>
            <a:endParaRPr lang="en-IN" sz="2400" dirty="0"/>
          </a:p>
          <a:p>
            <a:pPr algn="just"/>
            <a:endParaRPr lang="en-US" sz="2400" b="1" dirty="0">
              <a:solidFill>
                <a:schemeClr val="accent3">
                  <a:lumMod val="75000"/>
                </a:schemeClr>
              </a:solidFill>
              <a:cs typeface="Times New Roman" pitchFamily="18" charset="0"/>
            </a:endParaRPr>
          </a:p>
        </p:txBody>
      </p:sp>
    </p:spTree>
    <p:extLst>
      <p:ext uri="{BB962C8B-B14F-4D97-AF65-F5344CB8AC3E}">
        <p14:creationId xmlns:p14="http://schemas.microsoft.com/office/powerpoint/2010/main" val="2771536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a:solidFill>
            <a:schemeClr val="accent2">
              <a:lumMod val="40000"/>
              <a:lumOff val="60000"/>
            </a:schemeClr>
          </a:solidFill>
        </p:spPr>
        <p:txBody>
          <a:bodyPr>
            <a:normAutofit/>
          </a:bodyPr>
          <a:lstStyle/>
          <a:p>
            <a:r>
              <a:rPr lang="en-US" sz="2800" b="1" dirty="0">
                <a:solidFill>
                  <a:schemeClr val="accent3"/>
                </a:solidFill>
              </a:rPr>
              <a:t>Future Enhancement :</a:t>
            </a:r>
          </a:p>
        </p:txBody>
      </p:sp>
      <p:sp>
        <p:nvSpPr>
          <p:cNvPr id="3" name="Content Placeholder 2"/>
          <p:cNvSpPr>
            <a:spLocks noGrp="1"/>
          </p:cNvSpPr>
          <p:nvPr>
            <p:ph idx="1"/>
          </p:nvPr>
        </p:nvSpPr>
        <p:spPr>
          <a:xfrm>
            <a:off x="990600" y="1371600"/>
            <a:ext cx="7638288" cy="4800600"/>
          </a:xfrm>
        </p:spPr>
        <p:txBody>
          <a:bodyPr>
            <a:noAutofit/>
          </a:bodyPr>
          <a:lstStyle/>
          <a:p>
            <a:pPr marL="0" indent="0" algn="just">
              <a:buNone/>
            </a:pPr>
            <a:endParaRPr lang="en-US" sz="2400" dirty="0"/>
          </a:p>
          <a:p>
            <a:pPr algn="just"/>
            <a:r>
              <a:rPr lang="en-IN" sz="2400" dirty="0"/>
              <a:t>Expansion &amp; Shrinking(Zoom in and Zoom out)or dragging.</a:t>
            </a:r>
          </a:p>
          <a:p>
            <a:pPr algn="just"/>
            <a:endParaRPr lang="en-IN" sz="2400" dirty="0"/>
          </a:p>
          <a:p>
            <a:pPr algn="just"/>
            <a:r>
              <a:rPr lang="en-IN" sz="2400" dirty="0"/>
              <a:t>A revolution in gaming. </a:t>
            </a:r>
          </a:p>
          <a:p>
            <a:pPr marL="0" indent="0" algn="just">
              <a:buNone/>
            </a:pPr>
            <a:endParaRPr lang="en-IN" sz="2400" dirty="0"/>
          </a:p>
          <a:p>
            <a:pPr algn="just"/>
            <a:endParaRPr lang="en-US" sz="2400" dirty="0">
              <a:solidFill>
                <a:schemeClr val="accent3">
                  <a:lumMod val="75000"/>
                </a:schemeClr>
              </a:solidFill>
              <a:cs typeface="Times New Roman" pitchFamily="18" charset="0"/>
            </a:endParaRPr>
          </a:p>
        </p:txBody>
      </p:sp>
    </p:spTree>
    <p:extLst>
      <p:ext uri="{BB962C8B-B14F-4D97-AF65-F5344CB8AC3E}">
        <p14:creationId xmlns:p14="http://schemas.microsoft.com/office/powerpoint/2010/main" val="28039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a:solidFill>
            <a:schemeClr val="accent2">
              <a:lumMod val="40000"/>
              <a:lumOff val="60000"/>
            </a:schemeClr>
          </a:solidFill>
        </p:spPr>
        <p:txBody>
          <a:bodyPr>
            <a:normAutofit/>
          </a:bodyPr>
          <a:lstStyle/>
          <a:p>
            <a:r>
              <a:rPr lang="en-US" sz="2800" b="1" dirty="0">
                <a:solidFill>
                  <a:schemeClr val="accent3"/>
                </a:solidFill>
              </a:rPr>
              <a:t>PAPER PRESENTED</a:t>
            </a:r>
          </a:p>
        </p:txBody>
      </p:sp>
      <p:sp>
        <p:nvSpPr>
          <p:cNvPr id="3" name="Content Placeholder 2"/>
          <p:cNvSpPr>
            <a:spLocks noGrp="1"/>
          </p:cNvSpPr>
          <p:nvPr>
            <p:ph idx="1"/>
          </p:nvPr>
        </p:nvSpPr>
        <p:spPr>
          <a:xfrm>
            <a:off x="990600" y="1371600"/>
            <a:ext cx="7638288" cy="4800600"/>
          </a:xfrm>
        </p:spPr>
        <p:txBody>
          <a:bodyPr>
            <a:noAutofit/>
          </a:bodyPr>
          <a:lstStyle/>
          <a:p>
            <a:pPr marL="0" indent="0" algn="just">
              <a:buNone/>
            </a:pPr>
            <a:endParaRPr lang="en-US" sz="1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IN" sz="1600" b="1" dirty="0"/>
              <a:t>We have prepared and presented a research paper based on our project titled “COLOR TRACKING BASED VIRTUAL MOUSE” at “INTERNATIONAL CONFERENCE IN AUTOMATION IN INDUSTRIES (ICAI)” on 5 April, 2016. It was an International Conference at Om Engineering College, Junagadh, Gujarat. Our Paper Id: ICAI-16510 was published in ICAI JOURNAL (ISBN: 978-93-85016-99-8).</a:t>
            </a:r>
          </a:p>
          <a:p>
            <a:pPr algn="just">
              <a:buFont typeface="Wingdings" panose="05000000000000000000" pitchFamily="2" charset="2"/>
              <a:buChar char="v"/>
            </a:pPr>
            <a:r>
              <a:rPr lang="en-IN" sz="1600" b="1" dirty="0"/>
              <a:t>We won Best Paper Award based on the following judging criteria</a:t>
            </a:r>
          </a:p>
          <a:p>
            <a:pPr marL="0" indent="0" algn="just">
              <a:buNone/>
            </a:pPr>
            <a:r>
              <a:rPr lang="en-IN" sz="1600" b="1" dirty="0"/>
              <a:t>	1)	Technical merit</a:t>
            </a:r>
          </a:p>
          <a:p>
            <a:pPr marL="0" indent="0" algn="just">
              <a:buNone/>
            </a:pPr>
            <a:r>
              <a:rPr lang="en-IN" sz="1600" b="1" dirty="0"/>
              <a:t>	2)	Originality</a:t>
            </a:r>
          </a:p>
          <a:p>
            <a:pPr marL="0" indent="0" algn="just">
              <a:buNone/>
            </a:pPr>
            <a:r>
              <a:rPr lang="en-IN" sz="1600" b="1" dirty="0"/>
              <a:t>	3)	Potential impact on the field</a:t>
            </a:r>
          </a:p>
          <a:p>
            <a:pPr marL="0" indent="0" algn="just">
              <a:buNone/>
            </a:pPr>
            <a:r>
              <a:rPr lang="en-IN" sz="1600" b="1" dirty="0"/>
              <a:t>	4)	Clarity of the written paper</a:t>
            </a:r>
          </a:p>
          <a:p>
            <a:pPr marL="0" indent="0" algn="just">
              <a:buNone/>
            </a:pPr>
            <a:r>
              <a:rPr lang="en-IN" sz="1600" b="1" dirty="0"/>
              <a:t>	5)	Quality of the oral or other presentation.</a:t>
            </a:r>
          </a:p>
          <a:p>
            <a:pPr marL="0" indent="0" algn="just">
              <a:buNone/>
            </a:pPr>
            <a:endParaRPr lang="en-IN" sz="1600" b="1" dirty="0"/>
          </a:p>
          <a:p>
            <a:pPr marL="0" indent="0" algn="just">
              <a:buNone/>
            </a:pPr>
            <a:endParaRPr lang="en-IN" sz="2400" b="1" dirty="0"/>
          </a:p>
          <a:p>
            <a:pPr algn="just"/>
            <a:endParaRPr lang="en-US" sz="2400" dirty="0">
              <a:solidFill>
                <a:schemeClr val="accent3">
                  <a:lumMod val="75000"/>
                </a:schemeClr>
              </a:solidFill>
              <a:cs typeface="Times New Roman" pitchFamily="18" charset="0"/>
            </a:endParaRPr>
          </a:p>
        </p:txBody>
      </p:sp>
    </p:spTree>
    <p:extLst>
      <p:ext uri="{BB962C8B-B14F-4D97-AF65-F5344CB8AC3E}">
        <p14:creationId xmlns:p14="http://schemas.microsoft.com/office/powerpoint/2010/main" val="2428154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562088" cy="990600"/>
          </a:xfrm>
          <a:solidFill>
            <a:schemeClr val="accent2">
              <a:lumMod val="40000"/>
              <a:lumOff val="60000"/>
            </a:schemeClr>
          </a:solidFill>
        </p:spPr>
        <p:txBody>
          <a:bodyPr>
            <a:normAutofit/>
          </a:bodyPr>
          <a:lstStyle/>
          <a:p>
            <a:r>
              <a:rPr lang="en-US" sz="2800" b="1" dirty="0">
                <a:solidFill>
                  <a:schemeClr val="accent3"/>
                </a:solidFill>
              </a:rPr>
              <a:t>References</a:t>
            </a:r>
          </a:p>
        </p:txBody>
      </p:sp>
      <p:sp>
        <p:nvSpPr>
          <p:cNvPr id="3" name="Content Placeholder 2"/>
          <p:cNvSpPr>
            <a:spLocks noGrp="1"/>
          </p:cNvSpPr>
          <p:nvPr>
            <p:ph idx="1"/>
          </p:nvPr>
        </p:nvSpPr>
        <p:spPr>
          <a:xfrm>
            <a:off x="1008888" y="914400"/>
            <a:ext cx="7924800" cy="5562600"/>
          </a:xfrm>
        </p:spPr>
        <p:txBody>
          <a:bodyPr>
            <a:noAutofit/>
          </a:bodyPr>
          <a:lstStyle/>
          <a:p>
            <a:pPr marL="0" indent="0" hangingPunct="0">
              <a:buNone/>
            </a:pPr>
            <a:r>
              <a:rPr lang="en-IN" sz="1800" dirty="0"/>
              <a:t> </a:t>
            </a:r>
          </a:p>
          <a:p>
            <a:pPr algn="just"/>
            <a:r>
              <a:rPr lang="en-IN" sz="1200" dirty="0">
                <a:latin typeface="Times New Roman" panose="02020603050405020304" pitchFamily="18" charset="0"/>
                <a:cs typeface="Times New Roman" panose="02020603050405020304" pitchFamily="18" charset="0"/>
              </a:rPr>
              <a:t>[1]	 Kamran </a:t>
            </a:r>
            <a:r>
              <a:rPr lang="en-IN" sz="1200" dirty="0" err="1">
                <a:latin typeface="Times New Roman" panose="02020603050405020304" pitchFamily="18" charset="0"/>
                <a:cs typeface="Times New Roman" panose="02020603050405020304" pitchFamily="18" charset="0"/>
              </a:rPr>
              <a:t>Niyazi</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Vikram</a:t>
            </a:r>
            <a:r>
              <a:rPr lang="en-IN" sz="1200" dirty="0">
                <a:latin typeface="Times New Roman" panose="02020603050405020304" pitchFamily="18" charset="0"/>
                <a:cs typeface="Times New Roman" panose="02020603050405020304" pitchFamily="18" charset="0"/>
              </a:rPr>
              <a:t> Kumar, </a:t>
            </a:r>
            <a:r>
              <a:rPr lang="en-IN" sz="1200" dirty="0" err="1">
                <a:latin typeface="Times New Roman" panose="02020603050405020304" pitchFamily="18" charset="0"/>
                <a:cs typeface="Times New Roman" panose="02020603050405020304" pitchFamily="18" charset="0"/>
              </a:rPr>
              <a:t>Swapnil</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Mahe</a:t>
            </a:r>
            <a:r>
              <a:rPr lang="en-IN" sz="1200" dirty="0">
                <a:latin typeface="Times New Roman" panose="02020603050405020304" pitchFamily="18" charset="0"/>
                <a:cs typeface="Times New Roman" panose="02020603050405020304" pitchFamily="18" charset="0"/>
              </a:rPr>
              <a:t> and </a:t>
            </a:r>
            <a:r>
              <a:rPr lang="en-IN" sz="1200" dirty="0" err="1">
                <a:latin typeface="Times New Roman" panose="02020603050405020304" pitchFamily="18" charset="0"/>
                <a:cs typeface="Times New Roman" panose="02020603050405020304" pitchFamily="18" charset="0"/>
              </a:rPr>
              <a:t>Swapnil</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Vyawahare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Hojoon</a:t>
            </a:r>
            <a:r>
              <a:rPr lang="en-IN" sz="1200" dirty="0">
                <a:latin typeface="Times New Roman" panose="02020603050405020304" pitchFamily="18" charset="0"/>
                <a:cs typeface="Times New Roman" panose="02020603050405020304" pitchFamily="18" charset="0"/>
              </a:rPr>
              <a:t> Park, “A Method For 	Controlling The Mouse Movement using a Real Time Camera”, in </a:t>
            </a:r>
            <a:r>
              <a:rPr lang="en-IN" sz="1200" i="1" dirty="0">
                <a:latin typeface="Times New Roman" panose="02020603050405020304" pitchFamily="18" charset="0"/>
                <a:cs typeface="Times New Roman" panose="02020603050405020304" pitchFamily="18" charset="0"/>
              </a:rPr>
              <a:t>Brown </a:t>
            </a:r>
            <a:r>
              <a:rPr lang="en-IN" sz="1200" i="1" dirty="0" err="1">
                <a:latin typeface="Times New Roman" panose="02020603050405020304" pitchFamily="18" charset="0"/>
                <a:cs typeface="Times New Roman" panose="02020603050405020304" pitchFamily="18" charset="0"/>
              </a:rPr>
              <a:t>University,Providence</a:t>
            </a:r>
            <a:r>
              <a:rPr lang="en-IN" sz="1200" dirty="0">
                <a:latin typeface="Times New Roman" panose="02020603050405020304" pitchFamily="18" charset="0"/>
                <a:cs typeface="Times New Roman" panose="02020603050405020304" pitchFamily="18" charset="0"/>
              </a:rPr>
              <a:t> ,RI ,USA, 	Department of computer science, 2008. </a:t>
            </a:r>
          </a:p>
          <a:p>
            <a:pPr algn="just"/>
            <a:r>
              <a:rPr lang="en-IN" sz="1200" dirty="0">
                <a:latin typeface="Times New Roman" panose="02020603050405020304" pitchFamily="18" charset="0"/>
                <a:cs typeface="Times New Roman" panose="02020603050405020304" pitchFamily="18" charset="0"/>
              </a:rPr>
              <a:t>[2]	 </a:t>
            </a:r>
            <a:r>
              <a:rPr lang="en-IN" sz="1200" dirty="0" err="1">
                <a:latin typeface="Times New Roman" panose="02020603050405020304" pitchFamily="18" charset="0"/>
                <a:cs typeface="Times New Roman" panose="02020603050405020304" pitchFamily="18" charset="0"/>
              </a:rPr>
              <a:t>Seung</a:t>
            </a:r>
            <a:r>
              <a:rPr lang="en-IN" sz="1200" dirty="0">
                <a:latin typeface="Times New Roman" panose="02020603050405020304" pitchFamily="18" charset="0"/>
                <a:cs typeface="Times New Roman" panose="02020603050405020304" pitchFamily="18" charset="0"/>
              </a:rPr>
              <a:t> Han, </a:t>
            </a:r>
            <a:r>
              <a:rPr lang="en-IN" sz="1200" dirty="0" err="1">
                <a:latin typeface="Times New Roman" panose="02020603050405020304" pitchFamily="18" charset="0"/>
                <a:cs typeface="Times New Roman" panose="02020603050405020304" pitchFamily="18" charset="0"/>
              </a:rPr>
              <a:t>Jeon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Yeong</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Mi</a:t>
            </a:r>
            <a:r>
              <a:rPr lang="en-IN" sz="1200" dirty="0">
                <a:latin typeface="Times New Roman" panose="02020603050405020304" pitchFamily="18" charset="0"/>
                <a:cs typeface="Times New Roman" panose="02020603050405020304" pitchFamily="18" charset="0"/>
              </a:rPr>
              <a:t>, Jung </a:t>
            </a:r>
            <a:r>
              <a:rPr lang="en-IN" sz="1200" dirty="0" err="1">
                <a:latin typeface="Times New Roman" panose="02020603050405020304" pitchFamily="18" charset="0"/>
                <a:cs typeface="Times New Roman" panose="02020603050405020304" pitchFamily="18" charset="0"/>
              </a:rPr>
              <a:t>Hye</a:t>
            </a:r>
            <a:r>
              <a:rPr lang="en-IN" sz="1200" dirty="0">
                <a:latin typeface="Times New Roman" panose="02020603050405020304" pitchFamily="18" charset="0"/>
                <a:cs typeface="Times New Roman" panose="02020603050405020304" pitchFamily="18" charset="0"/>
              </a:rPr>
              <a:t> Kwon, Hwang-</a:t>
            </a:r>
            <a:r>
              <a:rPr lang="en-IN" sz="1200" dirty="0" err="1">
                <a:latin typeface="Times New Roman" panose="02020603050405020304" pitchFamily="18" charset="0"/>
                <a:cs typeface="Times New Roman" panose="02020603050405020304" pitchFamily="18" charset="0"/>
              </a:rPr>
              <a:t>Kyu</a:t>
            </a:r>
            <a:r>
              <a:rPr lang="en-IN" sz="1200" dirty="0">
                <a:latin typeface="Times New Roman" panose="02020603050405020304" pitchFamily="18" charset="0"/>
                <a:cs typeface="Times New Roman" panose="02020603050405020304" pitchFamily="18" charset="0"/>
              </a:rPr>
              <a:t> Yang, </a:t>
            </a:r>
            <a:r>
              <a:rPr lang="en-IN" sz="1200" dirty="0" err="1">
                <a:latin typeface="Times New Roman" panose="02020603050405020304" pitchFamily="18" charset="0"/>
                <a:cs typeface="Times New Roman" panose="02020603050405020304" pitchFamily="18" charset="0"/>
              </a:rPr>
              <a:t>Byung</a:t>
            </a:r>
            <a:r>
              <a:rPr lang="en-IN" sz="1200" dirty="0">
                <a:latin typeface="Times New Roman" panose="02020603050405020304" pitchFamily="18" charset="0"/>
                <a:cs typeface="Times New Roman" panose="02020603050405020304" pitchFamily="18" charset="0"/>
              </a:rPr>
              <a:t> Gook Lee "Vision Based hand 	tracking for Interaction" in</a:t>
            </a:r>
            <a:r>
              <a:rPr lang="en-IN" sz="1200" i="1" dirty="0">
                <a:latin typeface="Times New Roman" panose="02020603050405020304" pitchFamily="18" charset="0"/>
                <a:cs typeface="Times New Roman" panose="02020603050405020304" pitchFamily="18" charset="0"/>
              </a:rPr>
              <a:t> Dept. of Visual Contents, </a:t>
            </a:r>
            <a:r>
              <a:rPr lang="en-IN" sz="1200" i="1" dirty="0" err="1">
                <a:latin typeface="Times New Roman" panose="02020603050405020304" pitchFamily="18" charset="0"/>
                <a:cs typeface="Times New Roman" panose="02020603050405020304" pitchFamily="18" charset="0"/>
              </a:rPr>
              <a:t>Dongseo</a:t>
            </a:r>
            <a:r>
              <a:rPr lang="en-IN" sz="1200" i="1" dirty="0">
                <a:latin typeface="Times New Roman" panose="02020603050405020304" pitchFamily="18" charset="0"/>
                <a:cs typeface="Times New Roman" panose="02020603050405020304" pitchFamily="18" charset="0"/>
              </a:rPr>
              <a:t> University</a:t>
            </a:r>
            <a:r>
              <a:rPr lang="en-IN" sz="1200" dirty="0">
                <a:latin typeface="Times New Roman" panose="02020603050405020304" pitchFamily="18" charset="0"/>
                <a:cs typeface="Times New Roman" panose="02020603050405020304" pitchFamily="18" charset="0"/>
              </a:rPr>
              <a:t> 2008. 01. 29</a:t>
            </a:r>
          </a:p>
          <a:p>
            <a:pPr algn="just"/>
            <a:r>
              <a:rPr lang="en-IN" sz="1200" dirty="0">
                <a:latin typeface="Times New Roman" panose="02020603050405020304" pitchFamily="18" charset="0"/>
                <a:cs typeface="Times New Roman" panose="02020603050405020304" pitchFamily="18" charset="0"/>
              </a:rPr>
              <a:t>[3]P	.</a:t>
            </a:r>
            <a:r>
              <a:rPr lang="en-IN" sz="1200" dirty="0" err="1">
                <a:latin typeface="Times New Roman" panose="02020603050405020304" pitchFamily="18" charset="0"/>
                <a:cs typeface="Times New Roman" panose="02020603050405020304" pitchFamily="18" charset="0"/>
              </a:rPr>
              <a:t>Vijaya</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Kumar,N.R.V.Praneeth</a:t>
            </a:r>
            <a:r>
              <a:rPr lang="en-IN" sz="1200" dirty="0">
                <a:latin typeface="Times New Roman" panose="02020603050405020304" pitchFamily="18" charset="0"/>
                <a:cs typeface="Times New Roman" panose="02020603050405020304" pitchFamily="18" charset="0"/>
              </a:rPr>
              <a:t> and </a:t>
            </a:r>
            <a:r>
              <a:rPr lang="en-IN" sz="1200" dirty="0" err="1">
                <a:latin typeface="Times New Roman" panose="02020603050405020304" pitchFamily="18" charset="0"/>
                <a:cs typeface="Times New Roman" panose="02020603050405020304" pitchFamily="18" charset="0"/>
              </a:rPr>
              <a:t>Sudheer.V</a:t>
            </a:r>
            <a:r>
              <a:rPr lang="en-IN" sz="1200" dirty="0">
                <a:latin typeface="Times New Roman" panose="02020603050405020304" pitchFamily="18" charset="0"/>
                <a:cs typeface="Times New Roman" panose="02020603050405020304" pitchFamily="18" charset="0"/>
              </a:rPr>
              <a:t> "Hand And Finger Gesture Recognition System for Robotic 	Application" in</a:t>
            </a:r>
            <a:r>
              <a:rPr lang="en-IN" sz="1200" i="1" dirty="0">
                <a:latin typeface="Times New Roman" panose="02020603050405020304" pitchFamily="18" charset="0"/>
                <a:cs typeface="Times New Roman" panose="02020603050405020304" pitchFamily="18" charset="0"/>
              </a:rPr>
              <a:t> International Journal of Computer Communication and Information System</a:t>
            </a:r>
            <a:r>
              <a:rPr lang="en-IN" sz="1200" dirty="0">
                <a:latin typeface="Times New Roman" panose="02020603050405020304" pitchFamily="18" charset="0"/>
                <a:cs typeface="Times New Roman" panose="02020603050405020304" pitchFamily="18" charset="0"/>
              </a:rPr>
              <a:t> ( IJCCIS) – Vol2. 	No1. ISSN: 0976–1349 July – Dec 2010 </a:t>
            </a:r>
          </a:p>
          <a:p>
            <a:pPr algn="just"/>
            <a:r>
              <a:rPr lang="en-IN" sz="1200" dirty="0">
                <a:latin typeface="Times New Roman" panose="02020603050405020304" pitchFamily="18" charset="0"/>
                <a:cs typeface="Times New Roman" panose="02020603050405020304" pitchFamily="18" charset="0"/>
              </a:rPr>
              <a:t>[4]	 Kamran </a:t>
            </a:r>
            <a:r>
              <a:rPr lang="en-IN" sz="1200" dirty="0" err="1">
                <a:latin typeface="Times New Roman" panose="02020603050405020304" pitchFamily="18" charset="0"/>
                <a:cs typeface="Times New Roman" panose="02020603050405020304" pitchFamily="18" charset="0"/>
              </a:rPr>
              <a:t>Niyazi</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Vikram</a:t>
            </a:r>
            <a:r>
              <a:rPr lang="en-IN" sz="1200" dirty="0">
                <a:latin typeface="Times New Roman" panose="02020603050405020304" pitchFamily="18" charset="0"/>
                <a:cs typeface="Times New Roman" panose="02020603050405020304" pitchFamily="18" charset="0"/>
              </a:rPr>
              <a:t> Kumar, </a:t>
            </a:r>
            <a:r>
              <a:rPr lang="en-IN" sz="1200" dirty="0" err="1">
                <a:latin typeface="Times New Roman" panose="02020603050405020304" pitchFamily="18" charset="0"/>
                <a:cs typeface="Times New Roman" panose="02020603050405020304" pitchFamily="18" charset="0"/>
              </a:rPr>
              <a:t>Swapnil</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Mahe</a:t>
            </a:r>
            <a:r>
              <a:rPr lang="en-IN" sz="1200" dirty="0">
                <a:latin typeface="Times New Roman" panose="02020603050405020304" pitchFamily="18" charset="0"/>
                <a:cs typeface="Times New Roman" panose="02020603050405020304" pitchFamily="18" charset="0"/>
              </a:rPr>
              <a:t> and </a:t>
            </a:r>
            <a:r>
              <a:rPr lang="en-IN" sz="1200" dirty="0" err="1">
                <a:latin typeface="Times New Roman" panose="02020603050405020304" pitchFamily="18" charset="0"/>
                <a:cs typeface="Times New Roman" panose="02020603050405020304" pitchFamily="18" charset="0"/>
              </a:rPr>
              <a:t>Swapnil</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Vyawahare</a:t>
            </a:r>
            <a:r>
              <a:rPr lang="en-IN" sz="1200" dirty="0">
                <a:latin typeface="Times New Roman" panose="02020603050405020304" pitchFamily="18" charset="0"/>
                <a:cs typeface="Times New Roman" panose="02020603050405020304" pitchFamily="18" charset="0"/>
              </a:rPr>
              <a:t> "Mouse Simulation Using Two 	Coloured Tapes" in</a:t>
            </a:r>
            <a:r>
              <a:rPr lang="en-IN" sz="1200" i="1" dirty="0">
                <a:latin typeface="Times New Roman" panose="02020603050405020304" pitchFamily="18" charset="0"/>
                <a:cs typeface="Times New Roman" panose="02020603050405020304" pitchFamily="18" charset="0"/>
              </a:rPr>
              <a:t> International Journal of Information Sciences and Techniques</a:t>
            </a:r>
            <a:r>
              <a:rPr lang="en-IN" sz="1200" dirty="0">
                <a:latin typeface="Times New Roman" panose="02020603050405020304" pitchFamily="18" charset="0"/>
                <a:cs typeface="Times New Roman" panose="02020603050405020304" pitchFamily="18" charset="0"/>
              </a:rPr>
              <a:t> (IJIST) Vol.2, No.2, March  </a:t>
            </a:r>
          </a:p>
          <a:p>
            <a:pPr algn="just"/>
            <a:r>
              <a:rPr lang="en-IN" sz="1200" dirty="0">
                <a:latin typeface="Times New Roman" panose="02020603050405020304" pitchFamily="18" charset="0"/>
                <a:cs typeface="Times New Roman" panose="02020603050405020304" pitchFamily="18" charset="0"/>
              </a:rPr>
              <a:t>[5]	</a:t>
            </a:r>
            <a:r>
              <a:rPr lang="en-IN" sz="1200" dirty="0" err="1">
                <a:latin typeface="Times New Roman" panose="02020603050405020304" pitchFamily="18" charset="0"/>
                <a:cs typeface="Times New Roman" panose="02020603050405020304" pitchFamily="18" charset="0"/>
              </a:rPr>
              <a:t>Shany</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Jophin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Sheethal</a:t>
            </a:r>
            <a:r>
              <a:rPr lang="en-IN" sz="1200" dirty="0">
                <a:latin typeface="Times New Roman" panose="02020603050405020304" pitchFamily="18" charset="0"/>
                <a:cs typeface="Times New Roman" panose="02020603050405020304" pitchFamily="18" charset="0"/>
              </a:rPr>
              <a:t> M.S, </a:t>
            </a:r>
            <a:r>
              <a:rPr lang="en-IN" sz="1200" dirty="0" err="1">
                <a:latin typeface="Times New Roman" panose="02020603050405020304" pitchFamily="18" charset="0"/>
                <a:cs typeface="Times New Roman" panose="02020603050405020304" pitchFamily="18" charset="0"/>
              </a:rPr>
              <a:t>Priya</a:t>
            </a:r>
            <a:r>
              <a:rPr lang="en-IN" sz="1200" dirty="0">
                <a:latin typeface="Times New Roman" panose="02020603050405020304" pitchFamily="18" charset="0"/>
                <a:cs typeface="Times New Roman" panose="02020603050405020304" pitchFamily="18" charset="0"/>
              </a:rPr>
              <a:t> Philip, T M </a:t>
            </a:r>
            <a:r>
              <a:rPr lang="en-IN" sz="1200" dirty="0" err="1">
                <a:latin typeface="Times New Roman" panose="02020603050405020304" pitchFamily="18" charset="0"/>
                <a:cs typeface="Times New Roman" panose="02020603050405020304" pitchFamily="18" charset="0"/>
              </a:rPr>
              <a:t>Bhruguram</a:t>
            </a:r>
            <a:r>
              <a:rPr lang="en-IN" sz="1200" dirty="0">
                <a:latin typeface="Times New Roman" panose="02020603050405020304" pitchFamily="18" charset="0"/>
                <a:cs typeface="Times New Roman" panose="02020603050405020304" pitchFamily="18" charset="0"/>
              </a:rPr>
              <a:t> "Gesture Based Interface Using Motion and Image 	Comparison" in </a:t>
            </a:r>
            <a:r>
              <a:rPr lang="en-IN" sz="1200" i="1" dirty="0">
                <a:latin typeface="Times New Roman" panose="02020603050405020304" pitchFamily="18" charset="0"/>
                <a:cs typeface="Times New Roman" panose="02020603050405020304" pitchFamily="18" charset="0"/>
              </a:rPr>
              <a:t>International Journal of Advanced Information Technology </a:t>
            </a:r>
            <a:r>
              <a:rPr lang="en-IN" sz="1200" dirty="0">
                <a:latin typeface="Times New Roman" panose="02020603050405020304" pitchFamily="18" charset="0"/>
                <a:cs typeface="Times New Roman" panose="02020603050405020304" pitchFamily="18" charset="0"/>
              </a:rPr>
              <a:t>(IJAIT) Vol. 2, No.3, June 2012 </a:t>
            </a:r>
          </a:p>
          <a:p>
            <a:pPr algn="just"/>
            <a:r>
              <a:rPr lang="en-IN" sz="1200" dirty="0">
                <a:latin typeface="Times New Roman" panose="02020603050405020304" pitchFamily="18" charset="0"/>
                <a:cs typeface="Times New Roman" panose="02020603050405020304" pitchFamily="18" charset="0"/>
              </a:rPr>
              <a:t>[6]	</a:t>
            </a:r>
            <a:r>
              <a:rPr lang="en-IN" sz="1200" dirty="0" err="1">
                <a:latin typeface="Times New Roman" panose="02020603050405020304" pitchFamily="18" charset="0"/>
                <a:cs typeface="Times New Roman" panose="02020603050405020304" pitchFamily="18" charset="0"/>
              </a:rPr>
              <a:t>Pravin</a:t>
            </a:r>
            <a:r>
              <a:rPr lang="en-IN" sz="1200" dirty="0">
                <a:latin typeface="Times New Roman" panose="02020603050405020304" pitchFamily="18" charset="0"/>
                <a:cs typeface="Times New Roman" panose="02020603050405020304" pitchFamily="18" charset="0"/>
              </a:rPr>
              <a:t> R </a:t>
            </a:r>
            <a:r>
              <a:rPr lang="en-IN" sz="1200" dirty="0" err="1">
                <a:latin typeface="Times New Roman" panose="02020603050405020304" pitchFamily="18" charset="0"/>
                <a:cs typeface="Times New Roman" panose="02020603050405020304" pitchFamily="18" charset="0"/>
              </a:rPr>
              <a:t>Futane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Dr.</a:t>
            </a:r>
            <a:r>
              <a:rPr lang="en-IN" sz="1200" dirty="0">
                <a:latin typeface="Times New Roman" panose="02020603050405020304" pitchFamily="18" charset="0"/>
                <a:cs typeface="Times New Roman" panose="02020603050405020304" pitchFamily="18" charset="0"/>
              </a:rPr>
              <a:t> R. V. </a:t>
            </a:r>
            <a:r>
              <a:rPr lang="en-IN" sz="1200" dirty="0" err="1">
                <a:latin typeface="Times New Roman" panose="02020603050405020304" pitchFamily="18" charset="0"/>
                <a:cs typeface="Times New Roman" panose="02020603050405020304" pitchFamily="18" charset="0"/>
              </a:rPr>
              <a:t>Dharaskar</a:t>
            </a:r>
            <a:r>
              <a:rPr lang="en-IN" sz="1200" dirty="0">
                <a:latin typeface="Times New Roman" panose="02020603050405020304" pitchFamily="18" charset="0"/>
                <a:cs typeface="Times New Roman" panose="02020603050405020304" pitchFamily="18" charset="0"/>
              </a:rPr>
              <a:t> and </a:t>
            </a:r>
            <a:r>
              <a:rPr lang="en-IN" sz="1200" dirty="0" err="1">
                <a:latin typeface="Times New Roman" panose="02020603050405020304" pitchFamily="18" charset="0"/>
                <a:cs typeface="Times New Roman" panose="02020603050405020304" pitchFamily="18" charset="0"/>
              </a:rPr>
              <a:t>Dr.</a:t>
            </a:r>
            <a:r>
              <a:rPr lang="en-IN" sz="1200" dirty="0">
                <a:latin typeface="Times New Roman" panose="02020603050405020304" pitchFamily="18" charset="0"/>
                <a:cs typeface="Times New Roman" panose="02020603050405020304" pitchFamily="18" charset="0"/>
              </a:rPr>
              <a:t> V. M. </a:t>
            </a:r>
            <a:r>
              <a:rPr lang="en-IN" sz="1200" dirty="0" err="1">
                <a:latin typeface="Times New Roman" panose="02020603050405020304" pitchFamily="18" charset="0"/>
                <a:cs typeface="Times New Roman" panose="02020603050405020304" pitchFamily="18" charset="0"/>
              </a:rPr>
              <a:t>Thakare</a:t>
            </a:r>
            <a:r>
              <a:rPr lang="en-IN" sz="1200" dirty="0">
                <a:latin typeface="Times New Roman" panose="02020603050405020304" pitchFamily="18" charset="0"/>
                <a:cs typeface="Times New Roman" panose="02020603050405020304" pitchFamily="18" charset="0"/>
              </a:rPr>
              <a:t> “Cursor Controlling of Computer System through 	Gestures" in </a:t>
            </a:r>
            <a:r>
              <a:rPr lang="en-IN" sz="1200" i="1" dirty="0">
                <a:latin typeface="Times New Roman" panose="02020603050405020304" pitchFamily="18" charset="0"/>
                <a:cs typeface="Times New Roman" panose="02020603050405020304" pitchFamily="18" charset="0"/>
              </a:rPr>
              <a:t>International Journal of Innovative Research in Computer and Communication Engineering</a:t>
            </a:r>
            <a:r>
              <a:rPr lang="en-IN" sz="1200" dirty="0">
                <a:latin typeface="Times New Roman" panose="02020603050405020304" pitchFamily="18" charset="0"/>
                <a:cs typeface="Times New Roman" panose="02020603050405020304" pitchFamily="18" charset="0"/>
              </a:rPr>
              <a:t> Vol. 	1, Issue 10, December 2013 </a:t>
            </a:r>
          </a:p>
          <a:p>
            <a:pPr algn="just"/>
            <a:r>
              <a:rPr lang="en-IN" sz="1200" dirty="0">
                <a:latin typeface="Times New Roman" panose="02020603050405020304" pitchFamily="18" charset="0"/>
                <a:cs typeface="Times New Roman" panose="02020603050405020304" pitchFamily="18" charset="0"/>
              </a:rPr>
              <a:t>[7]	Uma </a:t>
            </a:r>
            <a:r>
              <a:rPr lang="en-IN" sz="1200" dirty="0" err="1">
                <a:latin typeface="Times New Roman" panose="02020603050405020304" pitchFamily="18" charset="0"/>
                <a:cs typeface="Times New Roman" panose="02020603050405020304" pitchFamily="18" charset="0"/>
              </a:rPr>
              <a:t>Sahu</a:t>
            </a:r>
            <a:r>
              <a:rPr lang="en-IN" sz="1200" dirty="0">
                <a:latin typeface="Times New Roman" panose="02020603050405020304" pitchFamily="18" charset="0"/>
                <a:cs typeface="Times New Roman" panose="02020603050405020304" pitchFamily="18" charset="0"/>
              </a:rPr>
              <a:t>, Ditty Varghese, </a:t>
            </a:r>
            <a:r>
              <a:rPr lang="en-IN" sz="1200" dirty="0" err="1">
                <a:latin typeface="Times New Roman" panose="02020603050405020304" pitchFamily="18" charset="0"/>
                <a:cs typeface="Times New Roman" panose="02020603050405020304" pitchFamily="18" charset="0"/>
              </a:rPr>
              <a:t>Gayatri</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Gole</a:t>
            </a:r>
            <a:r>
              <a:rPr lang="en-IN" sz="1200" dirty="0">
                <a:latin typeface="Times New Roman" panose="02020603050405020304" pitchFamily="18" charset="0"/>
                <a:cs typeface="Times New Roman" panose="02020603050405020304" pitchFamily="18" charset="0"/>
              </a:rPr>
              <a:t>, Melanie </a:t>
            </a:r>
            <a:r>
              <a:rPr lang="en-IN" sz="1200" dirty="0" err="1">
                <a:latin typeface="Times New Roman" panose="02020603050405020304" pitchFamily="18" charset="0"/>
                <a:cs typeface="Times New Roman" panose="02020603050405020304" pitchFamily="18" charset="0"/>
              </a:rPr>
              <a:t>Fernandes</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Pratiksha</a:t>
            </a:r>
            <a:r>
              <a:rPr lang="en-IN" sz="1200" dirty="0">
                <a:latin typeface="Times New Roman" panose="02020603050405020304" pitchFamily="18" charset="0"/>
                <a:cs typeface="Times New Roman" panose="02020603050405020304" pitchFamily="18" charset="0"/>
              </a:rPr>
              <a:t> Mishra "Hand Cursor Implementation 	Using Image Processing &amp; Sixth Sense Technology" in </a:t>
            </a:r>
            <a:r>
              <a:rPr lang="en-IN" sz="1200" i="1" dirty="0">
                <a:latin typeface="Times New Roman" panose="02020603050405020304" pitchFamily="18" charset="0"/>
                <a:cs typeface="Times New Roman" panose="02020603050405020304" pitchFamily="18" charset="0"/>
              </a:rPr>
              <a:t>International Journal of Infinite Innovations in 	Technology</a:t>
            </a:r>
            <a:r>
              <a:rPr lang="en-IN" sz="1200" dirty="0">
                <a:latin typeface="Times New Roman" panose="02020603050405020304" pitchFamily="18" charset="0"/>
                <a:cs typeface="Times New Roman" panose="02020603050405020304" pitchFamily="18" charset="0"/>
              </a:rPr>
              <a:t> Volume-I Issue-III 2012-2013 January</a:t>
            </a:r>
          </a:p>
          <a:p>
            <a:pPr algn="just"/>
            <a:r>
              <a:rPr lang="en-IN" sz="1200" dirty="0">
                <a:latin typeface="Times New Roman" panose="02020603050405020304" pitchFamily="18" charset="0"/>
                <a:cs typeface="Times New Roman" panose="02020603050405020304" pitchFamily="18" charset="0"/>
              </a:rPr>
              <a:t>[8] 	</a:t>
            </a:r>
            <a:r>
              <a:rPr lang="en-IN" sz="1200" dirty="0" err="1">
                <a:latin typeface="Times New Roman" panose="02020603050405020304" pitchFamily="18" charset="0"/>
                <a:cs typeface="Times New Roman" panose="02020603050405020304" pitchFamily="18" charset="0"/>
              </a:rPr>
              <a:t>Abhik</a:t>
            </a:r>
            <a:r>
              <a:rPr lang="en-IN" sz="1200" dirty="0">
                <a:latin typeface="Times New Roman" panose="02020603050405020304" pitchFamily="18" charset="0"/>
                <a:cs typeface="Times New Roman" panose="02020603050405020304" pitchFamily="18" charset="0"/>
              </a:rPr>
              <a:t> Banerjee, </a:t>
            </a:r>
            <a:r>
              <a:rPr lang="en-IN" sz="1200" dirty="0" err="1">
                <a:latin typeface="Times New Roman" panose="02020603050405020304" pitchFamily="18" charset="0"/>
                <a:cs typeface="Times New Roman" panose="02020603050405020304" pitchFamily="18" charset="0"/>
              </a:rPr>
              <a:t>Abhirup</a:t>
            </a:r>
            <a:r>
              <a:rPr lang="en-IN" sz="1200" dirty="0">
                <a:latin typeface="Times New Roman" panose="02020603050405020304" pitchFamily="18" charset="0"/>
                <a:cs typeface="Times New Roman" panose="02020603050405020304" pitchFamily="18" charset="0"/>
              </a:rPr>
              <a:t> Ghosh, </a:t>
            </a:r>
            <a:r>
              <a:rPr lang="en-IN" sz="1200" dirty="0" err="1">
                <a:latin typeface="Times New Roman" panose="02020603050405020304" pitchFamily="18" charset="0"/>
                <a:cs typeface="Times New Roman" panose="02020603050405020304" pitchFamily="18" charset="0"/>
              </a:rPr>
              <a:t>Koustuvmoni</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Bharadwaj</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Hemanta</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Saikia</a:t>
            </a:r>
            <a:r>
              <a:rPr lang="en-IN" sz="1200" dirty="0">
                <a:latin typeface="Times New Roman" panose="02020603050405020304" pitchFamily="18" charset="0"/>
                <a:cs typeface="Times New Roman" panose="02020603050405020304" pitchFamily="18" charset="0"/>
              </a:rPr>
              <a:t> "Mouse Control using a Web 	Camera based on Colour Detection" in </a:t>
            </a:r>
            <a:r>
              <a:rPr lang="en-IN" sz="1200" i="1" dirty="0">
                <a:latin typeface="Times New Roman" panose="02020603050405020304" pitchFamily="18" charset="0"/>
                <a:cs typeface="Times New Roman" panose="02020603050405020304" pitchFamily="18" charset="0"/>
              </a:rPr>
              <a:t>International Journal of Computer Trends and Technology</a:t>
            </a:r>
            <a:r>
              <a:rPr lang="en-IN" sz="1200" dirty="0">
                <a:latin typeface="Times New Roman" panose="02020603050405020304" pitchFamily="18" charset="0"/>
                <a:cs typeface="Times New Roman" panose="02020603050405020304" pitchFamily="18" charset="0"/>
              </a:rPr>
              <a:t> (IJCTT) – 	volume 9 number 1– Mar 2014</a:t>
            </a:r>
          </a:p>
          <a:p>
            <a:pPr algn="just"/>
            <a:r>
              <a:rPr lang="en-IN" sz="1200" dirty="0">
                <a:latin typeface="Times New Roman" panose="02020603050405020304" pitchFamily="18" charset="0"/>
                <a:cs typeface="Times New Roman" panose="02020603050405020304" pitchFamily="18" charset="0"/>
              </a:rPr>
              <a:t>[9] 	Suresh DS, </a:t>
            </a:r>
            <a:r>
              <a:rPr lang="en-IN" sz="1200" dirty="0" err="1">
                <a:latin typeface="Times New Roman" panose="02020603050405020304" pitchFamily="18" charset="0"/>
                <a:cs typeface="Times New Roman" panose="02020603050405020304" pitchFamily="18" charset="0"/>
              </a:rPr>
              <a:t>Bhavana</a:t>
            </a:r>
            <a:r>
              <a:rPr lang="en-IN" sz="1200" dirty="0">
                <a:latin typeface="Times New Roman" panose="02020603050405020304" pitchFamily="18" charset="0"/>
                <a:cs typeface="Times New Roman" panose="02020603050405020304" pitchFamily="18" charset="0"/>
              </a:rPr>
              <a:t> ,"Virtual Mouse Implementation using </a:t>
            </a:r>
            <a:r>
              <a:rPr lang="en-IN" sz="1200" dirty="0" err="1">
                <a:latin typeface="Times New Roman" panose="02020603050405020304" pitchFamily="18" charset="0"/>
                <a:cs typeface="Times New Roman" panose="02020603050405020304" pitchFamily="18" charset="0"/>
              </a:rPr>
              <a:t>Color</a:t>
            </a:r>
            <a:r>
              <a:rPr lang="en-IN" sz="1200" dirty="0">
                <a:latin typeface="Times New Roman" panose="02020603050405020304" pitchFamily="18" charset="0"/>
                <a:cs typeface="Times New Roman" panose="02020603050405020304" pitchFamily="18" charset="0"/>
              </a:rPr>
              <a:t> Pointer Detection" in International Journal 	of Research Studies </a:t>
            </a:r>
            <a:r>
              <a:rPr lang="en-IN" sz="1200" i="1" dirty="0">
                <a:latin typeface="Times New Roman" panose="02020603050405020304" pitchFamily="18" charset="0"/>
                <a:cs typeface="Times New Roman" panose="02020603050405020304" pitchFamily="18" charset="0"/>
              </a:rPr>
              <a:t>in Science, Engineering and Technology</a:t>
            </a:r>
            <a:r>
              <a:rPr lang="en-IN" sz="1200" dirty="0">
                <a:latin typeface="Times New Roman" panose="02020603050405020304" pitchFamily="18" charset="0"/>
                <a:cs typeface="Times New Roman" panose="02020603050405020304" pitchFamily="18" charset="0"/>
              </a:rPr>
              <a:t> Volume 1, Issue 5, August 2014, PP 23-32</a:t>
            </a:r>
          </a:p>
          <a:p>
            <a:pPr algn="just"/>
            <a:r>
              <a:rPr lang="en-IN" sz="1200" dirty="0">
                <a:latin typeface="Times New Roman" panose="02020603050405020304" pitchFamily="18" charset="0"/>
                <a:cs typeface="Times New Roman" panose="02020603050405020304" pitchFamily="18" charset="0"/>
              </a:rPr>
              <a:t>[10	]</a:t>
            </a:r>
            <a:r>
              <a:rPr lang="en-IN" sz="1200" dirty="0" err="1">
                <a:latin typeface="Times New Roman" panose="02020603050405020304" pitchFamily="18" charset="0"/>
                <a:cs typeface="Times New Roman" panose="02020603050405020304" pitchFamily="18" charset="0"/>
              </a:rPr>
              <a:t>Jayaprakash</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Nagaruru</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V.Ravi</a:t>
            </a:r>
            <a:r>
              <a:rPr lang="en-IN" sz="1200" dirty="0">
                <a:latin typeface="Times New Roman" panose="02020603050405020304" pitchFamily="18" charset="0"/>
                <a:cs typeface="Times New Roman" panose="02020603050405020304" pitchFamily="18" charset="0"/>
              </a:rPr>
              <a:t> Kumar "Implementation of Cognitive and Virtual Mouse Pointer Control" in 	</a:t>
            </a:r>
            <a:r>
              <a:rPr lang="en-IN" sz="1200" i="1" dirty="0">
                <a:latin typeface="Times New Roman" panose="02020603050405020304" pitchFamily="18" charset="0"/>
                <a:cs typeface="Times New Roman" panose="02020603050405020304" pitchFamily="18" charset="0"/>
              </a:rPr>
              <a:t>Journal of Electronics and Communication Engineering </a:t>
            </a:r>
            <a:r>
              <a:rPr lang="en-IN" sz="1200" dirty="0">
                <a:latin typeface="Times New Roman" panose="02020603050405020304" pitchFamily="18" charset="0"/>
                <a:cs typeface="Times New Roman" panose="02020603050405020304" pitchFamily="18" charset="0"/>
              </a:rPr>
              <a:t>(IOSR-JECE) ISSN: 2278-2834,p- ISSN: 2278-	8735.Volume 9, Issue 5, Ver. III (Sep - Oct. 2014), PP 44-49</a:t>
            </a:r>
          </a:p>
          <a:p>
            <a:pPr algn="just"/>
            <a:endParaRPr lang="en-IN"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4706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562088" cy="990600"/>
          </a:xfrm>
          <a:solidFill>
            <a:schemeClr val="accent2">
              <a:lumMod val="40000"/>
              <a:lumOff val="60000"/>
            </a:schemeClr>
          </a:solidFill>
        </p:spPr>
        <p:txBody>
          <a:bodyPr>
            <a:normAutofit/>
          </a:bodyPr>
          <a:lstStyle/>
          <a:p>
            <a:r>
              <a:rPr lang="en-US" sz="2800" b="1" dirty="0">
                <a:solidFill>
                  <a:schemeClr val="accent3"/>
                </a:solidFill>
              </a:rPr>
              <a:t>References</a:t>
            </a:r>
          </a:p>
        </p:txBody>
      </p:sp>
      <p:sp>
        <p:nvSpPr>
          <p:cNvPr id="3" name="Content Placeholder 2"/>
          <p:cNvSpPr>
            <a:spLocks noGrp="1"/>
          </p:cNvSpPr>
          <p:nvPr>
            <p:ph idx="1"/>
          </p:nvPr>
        </p:nvSpPr>
        <p:spPr>
          <a:xfrm>
            <a:off x="1219200" y="1295400"/>
            <a:ext cx="7924800" cy="5410200"/>
          </a:xfrm>
        </p:spPr>
        <p:txBody>
          <a:bodyPr>
            <a:noAutofit/>
          </a:bodyPr>
          <a:lstStyle/>
          <a:p>
            <a:pPr algn="just"/>
            <a:r>
              <a:rPr lang="en-US" sz="1200" dirty="0">
                <a:latin typeface="Times New Roman" panose="02020603050405020304" pitchFamily="18" charset="0"/>
                <a:cs typeface="Times New Roman" panose="02020603050405020304" pitchFamily="18" charset="0"/>
              </a:rPr>
              <a:t>[11] 	</a:t>
            </a:r>
            <a:r>
              <a:rPr lang="en-US" sz="1200" dirty="0" err="1">
                <a:latin typeface="Times New Roman" panose="02020603050405020304" pitchFamily="18" charset="0"/>
                <a:cs typeface="Times New Roman" panose="02020603050405020304" pitchFamily="18" charset="0"/>
              </a:rPr>
              <a:t>Hardik</a:t>
            </a:r>
            <a:r>
              <a:rPr lang="en-US" sz="1200" dirty="0">
                <a:latin typeface="Times New Roman" panose="02020603050405020304" pitchFamily="18" charset="0"/>
                <a:cs typeface="Times New Roman" panose="02020603050405020304" pitchFamily="18" charset="0"/>
              </a:rPr>
              <a:t> Dinesh </a:t>
            </a:r>
            <a:r>
              <a:rPr lang="en-US" sz="1200" dirty="0" err="1">
                <a:latin typeface="Times New Roman" panose="02020603050405020304" pitchFamily="18" charset="0"/>
                <a:cs typeface="Times New Roman" panose="02020603050405020304" pitchFamily="18" charset="0"/>
              </a:rPr>
              <a:t>Patil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Bhuvaneshwar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Annladasula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Viraj</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Birajdar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Amol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Ambodhare</a:t>
            </a:r>
            <a:r>
              <a:rPr lang="en-US" sz="1200" dirty="0">
                <a:latin typeface="Times New Roman" panose="02020603050405020304" pitchFamily="18" charset="0"/>
                <a:cs typeface="Times New Roman" panose="02020603050405020304" pitchFamily="18" charset="0"/>
              </a:rPr>
              <a:t> "Human Computer 	Interaction Where Controlling Computer and Applications Through Image Processing and Voice Recognition" 	</a:t>
            </a:r>
            <a:r>
              <a:rPr lang="en-US" sz="1200" i="1" dirty="0">
                <a:latin typeface="Times New Roman" panose="02020603050405020304" pitchFamily="18" charset="0"/>
                <a:cs typeface="Times New Roman" panose="02020603050405020304" pitchFamily="18" charset="0"/>
              </a:rPr>
              <a:t>in International Journal of Advanced Research in Computer Science &amp; Technology </a:t>
            </a:r>
            <a:r>
              <a:rPr lang="en-US" sz="1200" dirty="0">
                <a:latin typeface="Times New Roman" panose="02020603050405020304" pitchFamily="18" charset="0"/>
                <a:cs typeface="Times New Roman" panose="02020603050405020304" pitchFamily="18" charset="0"/>
              </a:rPr>
              <a:t>Vol. 2, Issue 4 </a:t>
            </a:r>
          </a:p>
          <a:p>
            <a:pPr algn="just"/>
            <a:r>
              <a:rPr lang="en-US" sz="1200" dirty="0">
                <a:latin typeface="Times New Roman" panose="02020603050405020304" pitchFamily="18" charset="0"/>
                <a:cs typeface="Times New Roman" panose="02020603050405020304" pitchFamily="18" charset="0"/>
              </a:rPr>
              <a:t>[12] 	</a:t>
            </a:r>
            <a:r>
              <a:rPr lang="en-US" sz="1200" dirty="0" err="1">
                <a:latin typeface="Times New Roman" panose="02020603050405020304" pitchFamily="18" charset="0"/>
                <a:cs typeface="Times New Roman" panose="02020603050405020304" pitchFamily="18" charset="0"/>
              </a:rPr>
              <a:t>Ptabhakar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Jha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Gulshan</a:t>
            </a:r>
            <a:r>
              <a:rPr lang="en-US" sz="1200" dirty="0">
                <a:latin typeface="Times New Roman" panose="02020603050405020304" pitchFamily="18" charset="0"/>
                <a:cs typeface="Times New Roman" panose="02020603050405020304" pitchFamily="18" charset="0"/>
              </a:rPr>
              <a:t> Sharma, </a:t>
            </a:r>
            <a:r>
              <a:rPr lang="en-US" sz="1200" dirty="0" err="1">
                <a:latin typeface="Times New Roman" panose="02020603050405020304" pitchFamily="18" charset="0"/>
                <a:cs typeface="Times New Roman" panose="02020603050405020304" pitchFamily="18" charset="0"/>
              </a:rPr>
              <a:t>Fiyanshu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Dodia,Umesh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Prajapati</a:t>
            </a:r>
            <a:r>
              <a:rPr lang="en-US" sz="1200" dirty="0">
                <a:latin typeface="Times New Roman" panose="02020603050405020304" pitchFamily="18" charset="0"/>
                <a:cs typeface="Times New Roman" panose="02020603050405020304" pitchFamily="18" charset="0"/>
              </a:rPr>
              <a:t> and Prof. </a:t>
            </a:r>
            <a:r>
              <a:rPr lang="en-US" sz="1200" dirty="0" err="1">
                <a:latin typeface="Times New Roman" panose="02020603050405020304" pitchFamily="18" charset="0"/>
                <a:cs typeface="Times New Roman" panose="02020603050405020304" pitchFamily="18" charset="0"/>
              </a:rPr>
              <a:t>Sandip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Dawda</a:t>
            </a:r>
            <a:r>
              <a:rPr lang="en-US" sz="1200" dirty="0">
                <a:latin typeface="Times New Roman" panose="02020603050405020304" pitchFamily="18" charset="0"/>
                <a:cs typeface="Times New Roman" panose="02020603050405020304" pitchFamily="18" charset="0"/>
              </a:rPr>
              <a:t> "Virtual Mouse 	using </a:t>
            </a:r>
            <a:r>
              <a:rPr lang="en-US" sz="1200" dirty="0" err="1">
                <a:latin typeface="Times New Roman" panose="02020603050405020304" pitchFamily="18" charset="0"/>
                <a:cs typeface="Times New Roman" panose="02020603050405020304" pitchFamily="18" charset="0"/>
              </a:rPr>
              <a:t>Colour</a:t>
            </a:r>
            <a:r>
              <a:rPr lang="en-US" sz="1200" dirty="0">
                <a:latin typeface="Times New Roman" panose="02020603050405020304" pitchFamily="18" charset="0"/>
                <a:cs typeface="Times New Roman" panose="02020603050405020304" pitchFamily="18" charset="0"/>
              </a:rPr>
              <a:t> Tracker" </a:t>
            </a:r>
            <a:r>
              <a:rPr lang="en-US" sz="1200" i="1" dirty="0">
                <a:latin typeface="Times New Roman" panose="02020603050405020304" pitchFamily="18" charset="0"/>
                <a:cs typeface="Times New Roman" panose="02020603050405020304" pitchFamily="18" charset="0"/>
              </a:rPr>
              <a:t>in International Journal of Innovative and Emerging Research in Engineering </a:t>
            </a:r>
            <a:r>
              <a:rPr lang="en-US" sz="1200" dirty="0">
                <a:latin typeface="Times New Roman" panose="02020603050405020304" pitchFamily="18" charset="0"/>
                <a:cs typeface="Times New Roman" panose="02020603050405020304" pitchFamily="18" charset="0"/>
              </a:rPr>
              <a:t>Volume 2, 	Issue 2, 2015</a:t>
            </a:r>
          </a:p>
          <a:p>
            <a:pPr algn="just"/>
            <a:r>
              <a:rPr lang="en-US" sz="1200" dirty="0">
                <a:latin typeface="Times New Roman" panose="02020603050405020304" pitchFamily="18" charset="0"/>
                <a:cs typeface="Times New Roman" panose="02020603050405020304" pitchFamily="18" charset="0"/>
              </a:rPr>
              <a:t>[13]	</a:t>
            </a:r>
            <a:r>
              <a:rPr lang="en-US" sz="1200" dirty="0" err="1">
                <a:latin typeface="Times New Roman" panose="02020603050405020304" pitchFamily="18" charset="0"/>
                <a:cs typeface="Times New Roman" panose="02020603050405020304" pitchFamily="18" charset="0"/>
              </a:rPr>
              <a:t>Ankush</a:t>
            </a:r>
            <a:r>
              <a:rPr lang="en-US" sz="1200" dirty="0">
                <a:latin typeface="Times New Roman" panose="02020603050405020304" pitchFamily="18" charset="0"/>
                <a:cs typeface="Times New Roman" panose="02020603050405020304" pitchFamily="18" charset="0"/>
              </a:rPr>
              <a:t> Chaudhary, Ashish Kumar Sharma, </a:t>
            </a:r>
            <a:r>
              <a:rPr lang="en-US" sz="1200" dirty="0" err="1">
                <a:latin typeface="Times New Roman" panose="02020603050405020304" pitchFamily="18" charset="0"/>
                <a:cs typeface="Times New Roman" panose="02020603050405020304" pitchFamily="18" charset="0"/>
              </a:rPr>
              <a:t>Jyoti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Dalal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Leena</a:t>
            </a:r>
            <a:r>
              <a:rPr lang="en-US" sz="1200" dirty="0">
                <a:latin typeface="Times New Roman" panose="02020603050405020304" pitchFamily="18" charset="0"/>
                <a:cs typeface="Times New Roman" panose="02020603050405020304" pitchFamily="18" charset="0"/>
              </a:rPr>
              <a:t> Choukiker4 "Mouse control using Hand 	Gestures" in </a:t>
            </a:r>
            <a:r>
              <a:rPr lang="en-US" sz="1200" i="1" dirty="0">
                <a:latin typeface="Times New Roman" panose="02020603050405020304" pitchFamily="18" charset="0"/>
                <a:cs typeface="Times New Roman" panose="02020603050405020304" pitchFamily="18" charset="0"/>
              </a:rPr>
              <a:t>Journal of Emerging Technologies and Innovative Research</a:t>
            </a:r>
            <a:r>
              <a:rPr lang="en-US" sz="1200" dirty="0">
                <a:latin typeface="Times New Roman" panose="02020603050405020304" pitchFamily="18" charset="0"/>
                <a:cs typeface="Times New Roman" panose="02020603050405020304" pitchFamily="18" charset="0"/>
              </a:rPr>
              <a:t> March 2015, Volume 2, Issue 3 	Volume-I Issue-III 2012-2013 January</a:t>
            </a:r>
          </a:p>
          <a:p>
            <a:pPr algn="just"/>
            <a:r>
              <a:rPr lang="en-US" sz="1200" dirty="0">
                <a:latin typeface="Times New Roman" panose="02020603050405020304" pitchFamily="18" charset="0"/>
                <a:cs typeface="Times New Roman" panose="02020603050405020304" pitchFamily="18" charset="0"/>
              </a:rPr>
              <a:t>[14]	 </a:t>
            </a:r>
            <a:r>
              <a:rPr lang="en-US" sz="1200" dirty="0" err="1">
                <a:latin typeface="Times New Roman" panose="02020603050405020304" pitchFamily="18" charset="0"/>
                <a:cs typeface="Times New Roman" panose="02020603050405020304" pitchFamily="18" charset="0"/>
              </a:rPr>
              <a:t>Sai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Maheswara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Reddy,Manda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Damodhar</a:t>
            </a:r>
            <a:r>
              <a:rPr lang="en-US" sz="1200" dirty="0">
                <a:latin typeface="Times New Roman" panose="02020603050405020304" pitchFamily="18" charset="0"/>
                <a:cs typeface="Times New Roman" panose="02020603050405020304" pitchFamily="18" charset="0"/>
              </a:rPr>
              <a:t>, V Raja </a:t>
            </a:r>
            <a:r>
              <a:rPr lang="en-US" sz="1200" dirty="0" err="1">
                <a:latin typeface="Times New Roman" panose="02020603050405020304" pitchFamily="18" charset="0"/>
                <a:cs typeface="Times New Roman" panose="02020603050405020304" pitchFamily="18" charset="0"/>
              </a:rPr>
              <a:t>Paluri</a:t>
            </a:r>
            <a:r>
              <a:rPr lang="en-US" sz="1200" dirty="0">
                <a:latin typeface="Times New Roman" panose="02020603050405020304" pitchFamily="18" charset="0"/>
                <a:cs typeface="Times New Roman" panose="02020603050405020304" pitchFamily="18" charset="0"/>
              </a:rPr>
              <a:t> project report "A Robust Implementation of Virtual 	Mouse Using Webcam" </a:t>
            </a:r>
            <a:r>
              <a:rPr lang="en-US" sz="1200" i="1" dirty="0">
                <a:latin typeface="Times New Roman" panose="02020603050405020304" pitchFamily="18" charset="0"/>
                <a:cs typeface="Times New Roman" panose="02020603050405020304" pitchFamily="18" charset="0"/>
              </a:rPr>
              <a:t>in Rajiv Gandhi University of Knowledge Technologies</a:t>
            </a:r>
            <a:r>
              <a:rPr lang="en-US" sz="1200" dirty="0">
                <a:latin typeface="Times New Roman" panose="02020603050405020304" pitchFamily="18" charset="0"/>
                <a:cs typeface="Times New Roman" panose="02020603050405020304" pitchFamily="18" charset="0"/>
              </a:rPr>
              <a:t>.</a:t>
            </a:r>
          </a:p>
          <a:p>
            <a:pPr algn="just"/>
            <a:r>
              <a:rPr lang="en-US" sz="1200" dirty="0">
                <a:latin typeface="Times New Roman" panose="02020603050405020304" pitchFamily="18" charset="0"/>
                <a:cs typeface="Times New Roman" panose="02020603050405020304" pitchFamily="18" charset="0"/>
              </a:rPr>
              <a:t>[15]	Noor Shaker, </a:t>
            </a:r>
            <a:r>
              <a:rPr lang="en-US" sz="1200" dirty="0" err="1">
                <a:latin typeface="Times New Roman" panose="02020603050405020304" pitchFamily="18" charset="0"/>
                <a:cs typeface="Times New Roman" panose="02020603050405020304" pitchFamily="18" charset="0"/>
              </a:rPr>
              <a:t>Abou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Zliekha</a:t>
            </a:r>
            <a:r>
              <a:rPr lang="en-US" sz="1200" dirty="0">
                <a:latin typeface="Times New Roman" panose="02020603050405020304" pitchFamily="18" charset="0"/>
                <a:cs typeface="Times New Roman" panose="02020603050405020304" pitchFamily="18" charset="0"/>
              </a:rPr>
              <a:t> "Real-time Finger Tracking for Interaction" Damascus University.</a:t>
            </a:r>
          </a:p>
          <a:p>
            <a:pPr algn="just"/>
            <a:r>
              <a:rPr lang="en-US" sz="1200" dirty="0">
                <a:latin typeface="Times New Roman" panose="02020603050405020304" pitchFamily="18" charset="0"/>
                <a:cs typeface="Times New Roman" panose="02020603050405020304" pitchFamily="18" charset="0"/>
              </a:rPr>
              <a:t>[16]	 </a:t>
            </a:r>
            <a:r>
              <a:rPr lang="en-US" sz="1200" dirty="0" err="1">
                <a:latin typeface="Times New Roman" panose="02020603050405020304" pitchFamily="18" charset="0"/>
                <a:cs typeface="Times New Roman" panose="02020603050405020304" pitchFamily="18" charset="0"/>
              </a:rPr>
              <a:t>Ragini.S.Dubey</a:t>
            </a:r>
            <a:r>
              <a:rPr lang="en-US" sz="1200" dirty="0">
                <a:latin typeface="Times New Roman" panose="02020603050405020304" pitchFamily="18" charset="0"/>
                <a:cs typeface="Times New Roman" panose="02020603050405020304" pitchFamily="18" charset="0"/>
              </a:rPr>
              <a:t>, “Face Recognition Using Eigenvectors From Principal component   Analysis” in 	</a:t>
            </a:r>
            <a:r>
              <a:rPr lang="en-US" sz="1200" i="1" dirty="0">
                <a:latin typeface="Times New Roman" panose="02020603050405020304" pitchFamily="18" charset="0"/>
                <a:cs typeface="Times New Roman" panose="02020603050405020304" pitchFamily="18" charset="0"/>
              </a:rPr>
              <a:t>International 	</a:t>
            </a:r>
            <a:r>
              <a:rPr lang="en-US" sz="1200" i="1" dirty="0" err="1">
                <a:latin typeface="Times New Roman" panose="02020603050405020304" pitchFamily="18" charset="0"/>
                <a:cs typeface="Times New Roman" panose="02020603050405020304" pitchFamily="18" charset="0"/>
              </a:rPr>
              <a:t>Enginering</a:t>
            </a:r>
            <a:r>
              <a:rPr lang="en-US" sz="1200" i="1" dirty="0">
                <a:latin typeface="Times New Roman" panose="02020603050405020304" pitchFamily="18" charset="0"/>
                <a:cs typeface="Times New Roman" panose="02020603050405020304" pitchFamily="18" charset="0"/>
              </a:rPr>
              <a:t> Journal For Research &amp; Development</a:t>
            </a:r>
            <a:r>
              <a:rPr lang="en-US" sz="1200" dirty="0">
                <a:latin typeface="Times New Roman" panose="02020603050405020304" pitchFamily="18" charset="0"/>
                <a:cs typeface="Times New Roman" panose="02020603050405020304" pitchFamily="18" charset="0"/>
              </a:rPr>
              <a:t> Volume 2, Issue 2.</a:t>
            </a:r>
          </a:p>
          <a:p>
            <a:pPr algn="just"/>
            <a:r>
              <a:rPr lang="en-US" sz="1200" dirty="0">
                <a:latin typeface="Times New Roman" panose="02020603050405020304" pitchFamily="18" charset="0"/>
                <a:cs typeface="Times New Roman" panose="02020603050405020304" pitchFamily="18" charset="0"/>
              </a:rPr>
              <a:t>[17]	 Matthew A. Turk and Alex P. </a:t>
            </a:r>
            <a:r>
              <a:rPr lang="en-US" sz="1200" dirty="0" err="1">
                <a:latin typeface="Times New Roman" panose="02020603050405020304" pitchFamily="18" charset="0"/>
                <a:cs typeface="Times New Roman" panose="02020603050405020304" pitchFamily="18" charset="0"/>
              </a:rPr>
              <a:t>Pentland</a:t>
            </a:r>
            <a:r>
              <a:rPr lang="en-US" sz="1200" dirty="0">
                <a:latin typeface="Times New Roman" panose="02020603050405020304" pitchFamily="18" charset="0"/>
                <a:cs typeface="Times New Roman" panose="02020603050405020304" pitchFamily="18" charset="0"/>
              </a:rPr>
              <a:t>, “Face Recognition using </a:t>
            </a:r>
            <a:r>
              <a:rPr lang="en-US" sz="1200" dirty="0" err="1">
                <a:latin typeface="Times New Roman" panose="02020603050405020304" pitchFamily="18" charset="0"/>
                <a:cs typeface="Times New Roman" panose="02020603050405020304" pitchFamily="18" charset="0"/>
              </a:rPr>
              <a:t>Eigenfaces</a:t>
            </a:r>
            <a:r>
              <a:rPr lang="en-US" sz="1200" dirty="0">
                <a:latin typeface="Times New Roman" panose="02020603050405020304" pitchFamily="18" charset="0"/>
                <a:cs typeface="Times New Roman" panose="02020603050405020304" pitchFamily="18" charset="0"/>
              </a:rPr>
              <a:t>”, in </a:t>
            </a:r>
            <a:r>
              <a:rPr lang="en-US" sz="1200" i="1" dirty="0">
                <a:latin typeface="Times New Roman" panose="02020603050405020304" pitchFamily="18" charset="0"/>
                <a:cs typeface="Times New Roman" panose="02020603050405020304" pitchFamily="18" charset="0"/>
              </a:rPr>
              <a:t>Massachusetts Institutes of 	Technology</a:t>
            </a:r>
            <a:r>
              <a:rPr lang="en-US" sz="1200" dirty="0">
                <a:latin typeface="Times New Roman" panose="02020603050405020304" pitchFamily="18" charset="0"/>
                <a:cs typeface="Times New Roman" panose="02020603050405020304" pitchFamily="18" charset="0"/>
              </a:rPr>
              <a:t> CVPR’91, pp. 586-591 IEEE Computer Society, 1991.</a:t>
            </a:r>
          </a:p>
          <a:p>
            <a:pPr algn="just"/>
            <a:r>
              <a:rPr lang="en-US" sz="1200" dirty="0">
                <a:latin typeface="Times New Roman" panose="02020603050405020304" pitchFamily="18" charset="0"/>
                <a:cs typeface="Times New Roman" panose="02020603050405020304" pitchFamily="18" charset="0"/>
              </a:rPr>
              <a:t>[18]	</a:t>
            </a:r>
            <a:r>
              <a:rPr lang="en-US" sz="1200" dirty="0" err="1">
                <a:latin typeface="Times New Roman" panose="02020603050405020304" pitchFamily="18" charset="0"/>
                <a:cs typeface="Times New Roman" panose="02020603050405020304" pitchFamily="18" charset="0"/>
              </a:rPr>
              <a:t>Prabhakar</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Telagarapu,Gulivindala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Suresh,J</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Venkata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Suman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Lalitha</a:t>
            </a:r>
            <a:r>
              <a:rPr lang="en-US" sz="1200" dirty="0">
                <a:latin typeface="Times New Roman" panose="02020603050405020304" pitchFamily="18" charset="0"/>
                <a:cs typeface="Times New Roman" panose="02020603050405020304" pitchFamily="18" charset="0"/>
              </a:rPr>
              <a:t> “A Comprehensive Methodological 	Analysis of Eigen Face Recognition and Reconstruction”, in </a:t>
            </a:r>
            <a:r>
              <a:rPr lang="en-US" sz="1200" i="1" dirty="0">
                <a:latin typeface="Times New Roman" panose="02020603050405020304" pitchFamily="18" charset="0"/>
                <a:cs typeface="Times New Roman" panose="02020603050405020304" pitchFamily="18" charset="0"/>
              </a:rPr>
              <a:t>International Journal of Computer Theory and 	Engineering</a:t>
            </a:r>
            <a:r>
              <a:rPr lang="en-US" sz="1200" dirty="0">
                <a:latin typeface="Times New Roman" panose="02020603050405020304" pitchFamily="18" charset="0"/>
                <a:cs typeface="Times New Roman" panose="02020603050405020304" pitchFamily="18" charset="0"/>
              </a:rPr>
              <a:t>, Vol. 4, No. 1, February 2012.</a:t>
            </a:r>
          </a:p>
          <a:p>
            <a:pPr algn="just"/>
            <a:r>
              <a:rPr lang="en-US" sz="1200" dirty="0">
                <a:latin typeface="Times New Roman" panose="02020603050405020304" pitchFamily="18" charset="0"/>
                <a:cs typeface="Times New Roman" panose="02020603050405020304" pitchFamily="18" charset="0"/>
              </a:rPr>
              <a:t>[19]	 </a:t>
            </a:r>
            <a:r>
              <a:rPr lang="en-US" sz="1200" dirty="0" err="1">
                <a:latin typeface="Times New Roman" panose="02020603050405020304" pitchFamily="18" charset="0"/>
                <a:cs typeface="Times New Roman" panose="02020603050405020304" pitchFamily="18" charset="0"/>
              </a:rPr>
              <a:t>Kandla</a:t>
            </a:r>
            <a:r>
              <a:rPr lang="en-US" sz="1200" dirty="0">
                <a:latin typeface="Times New Roman" panose="02020603050405020304" pitchFamily="18" charset="0"/>
                <a:cs typeface="Times New Roman" panose="02020603050405020304" pitchFamily="18" charset="0"/>
              </a:rPr>
              <a:t> Arora, “Real Time Application of Face Recognition Concept” in </a:t>
            </a:r>
            <a:r>
              <a:rPr lang="en-US" sz="1200" i="1" dirty="0">
                <a:latin typeface="Times New Roman" panose="02020603050405020304" pitchFamily="18" charset="0"/>
                <a:cs typeface="Times New Roman" panose="02020603050405020304" pitchFamily="18" charset="0"/>
              </a:rPr>
              <a:t>International Journal of Soft 	Computing and Engineering</a:t>
            </a:r>
            <a:r>
              <a:rPr lang="en-US" sz="1200" dirty="0">
                <a:latin typeface="Times New Roman" panose="02020603050405020304" pitchFamily="18" charset="0"/>
                <a:cs typeface="Times New Roman" panose="02020603050405020304" pitchFamily="18" charset="0"/>
              </a:rPr>
              <a:t> (IJSCE) ISSN: 2231-2307, Volume-2, Issue-5, November 2012.</a:t>
            </a:r>
          </a:p>
          <a:p>
            <a:pPr algn="just"/>
            <a:r>
              <a:rPr lang="en-US" sz="1200" dirty="0">
                <a:latin typeface="Times New Roman" panose="02020603050405020304" pitchFamily="18" charset="0"/>
                <a:cs typeface="Times New Roman" panose="02020603050405020304" pitchFamily="18" charset="0"/>
              </a:rPr>
              <a:t>[20] 	Prof. B.S </a:t>
            </a:r>
            <a:r>
              <a:rPr lang="en-US" sz="1200" dirty="0" err="1">
                <a:latin typeface="Times New Roman" panose="02020603050405020304" pitchFamily="18" charset="0"/>
                <a:cs typeface="Times New Roman" panose="02020603050405020304" pitchFamily="18" charset="0"/>
              </a:rPr>
              <a:t>Patil</a:t>
            </a:r>
            <a:r>
              <a:rPr lang="en-US" sz="1200" dirty="0">
                <a:latin typeface="Times New Roman" panose="02020603050405020304" pitchFamily="18" charset="0"/>
                <a:cs typeface="Times New Roman" panose="02020603050405020304" pitchFamily="18" charset="0"/>
              </a:rPr>
              <a:t> ,Prof. A.R </a:t>
            </a:r>
            <a:r>
              <a:rPr lang="en-US" sz="1200" dirty="0" err="1">
                <a:latin typeface="Times New Roman" panose="02020603050405020304" pitchFamily="18" charset="0"/>
                <a:cs typeface="Times New Roman" panose="02020603050405020304" pitchFamily="18" charset="0"/>
              </a:rPr>
              <a:t>Yardi</a:t>
            </a:r>
            <a:r>
              <a:rPr lang="en-US" sz="1200" dirty="0">
                <a:latin typeface="Times New Roman" panose="02020603050405020304" pitchFamily="18" charset="0"/>
                <a:cs typeface="Times New Roman" panose="02020603050405020304" pitchFamily="18" charset="0"/>
              </a:rPr>
              <a:t> ,“ Real Time Face Recognition System Using Eigen Faces”  in </a:t>
            </a:r>
            <a:r>
              <a:rPr lang="en-US" sz="1200" i="1" dirty="0">
                <a:latin typeface="Times New Roman" panose="02020603050405020304" pitchFamily="18" charset="0"/>
                <a:cs typeface="Times New Roman" panose="02020603050405020304" pitchFamily="18" charset="0"/>
              </a:rPr>
              <a:t>International 	Journal Of Electronics And Communication Engineering &amp; Technology </a:t>
            </a:r>
            <a:r>
              <a:rPr lang="en-US" sz="1200" dirty="0">
                <a:latin typeface="Times New Roman" panose="02020603050405020304" pitchFamily="18" charset="0"/>
                <a:cs typeface="Times New Roman" panose="02020603050405020304" pitchFamily="18" charset="0"/>
              </a:rPr>
              <a:t>Volume 4, Issue 2, March – April, 	2013, pp. 72-79.</a:t>
            </a:r>
          </a:p>
          <a:p>
            <a:pPr algn="just"/>
            <a:r>
              <a:rPr lang="en-IN" sz="1200" dirty="0">
                <a:latin typeface="Times New Roman" panose="02020603050405020304" pitchFamily="18" charset="0"/>
                <a:cs typeface="Times New Roman" panose="02020603050405020304" pitchFamily="18" charset="0"/>
              </a:rPr>
              <a:t>[21]	</a:t>
            </a:r>
            <a:r>
              <a:rPr lang="en-IN" sz="1200" dirty="0" err="1">
                <a:latin typeface="Times New Roman" panose="02020603050405020304" pitchFamily="18" charset="0"/>
                <a:cs typeface="Times New Roman" panose="02020603050405020304" pitchFamily="18" charset="0"/>
              </a:rPr>
              <a:t>Rajib</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Saha</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Debotosh</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Bhattacharjee</a:t>
            </a:r>
            <a:r>
              <a:rPr lang="en-IN" sz="1200" dirty="0">
                <a:latin typeface="Times New Roman" panose="02020603050405020304" pitchFamily="18" charset="0"/>
                <a:cs typeface="Times New Roman" panose="02020603050405020304" pitchFamily="18" charset="0"/>
              </a:rPr>
              <a:t>,“Face Recognition Using  </a:t>
            </a:r>
            <a:r>
              <a:rPr lang="en-IN" sz="1200" dirty="0" err="1">
                <a:latin typeface="Times New Roman" panose="02020603050405020304" pitchFamily="18" charset="0"/>
                <a:cs typeface="Times New Roman" panose="02020603050405020304" pitchFamily="18" charset="0"/>
              </a:rPr>
              <a:t>Eigenfaces</a:t>
            </a:r>
            <a:r>
              <a:rPr lang="en-IN" sz="1200" dirty="0">
                <a:latin typeface="Times New Roman" panose="02020603050405020304" pitchFamily="18" charset="0"/>
                <a:cs typeface="Times New Roman" panose="02020603050405020304" pitchFamily="18" charset="0"/>
              </a:rPr>
              <a:t>” in </a:t>
            </a:r>
            <a:r>
              <a:rPr lang="en-IN" sz="1200" i="1" dirty="0">
                <a:latin typeface="Times New Roman" panose="02020603050405020304" pitchFamily="18" charset="0"/>
                <a:cs typeface="Times New Roman" panose="02020603050405020304" pitchFamily="18" charset="0"/>
              </a:rPr>
              <a:t>International Journal of 	Emerging Technology and Advanced Engineering </a:t>
            </a:r>
            <a:r>
              <a:rPr lang="en-IN" sz="1200" dirty="0">
                <a:latin typeface="Times New Roman" panose="02020603050405020304" pitchFamily="18" charset="0"/>
                <a:cs typeface="Times New Roman" panose="02020603050405020304" pitchFamily="18" charset="0"/>
              </a:rPr>
              <a:t>, Volume 3, Issue 5, May 2013.</a:t>
            </a:r>
          </a:p>
          <a:p>
            <a:pPr algn="just"/>
            <a:endParaRPr lang="en-IN"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770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562088" cy="990600"/>
          </a:xfrm>
          <a:solidFill>
            <a:schemeClr val="accent2">
              <a:lumMod val="40000"/>
              <a:lumOff val="60000"/>
            </a:schemeClr>
          </a:solidFill>
        </p:spPr>
        <p:txBody>
          <a:bodyPr>
            <a:normAutofit/>
          </a:bodyPr>
          <a:lstStyle/>
          <a:p>
            <a:r>
              <a:rPr lang="en-US" sz="2800" b="1" dirty="0">
                <a:solidFill>
                  <a:schemeClr val="accent3"/>
                </a:solidFill>
              </a:rPr>
              <a:t>References</a:t>
            </a:r>
          </a:p>
        </p:txBody>
      </p:sp>
      <p:sp>
        <p:nvSpPr>
          <p:cNvPr id="4" name="Content Placeholder 3"/>
          <p:cNvSpPr>
            <a:spLocks noGrp="1"/>
          </p:cNvSpPr>
          <p:nvPr>
            <p:ph idx="1"/>
          </p:nvPr>
        </p:nvSpPr>
        <p:spPr/>
        <p:txBody>
          <a:bodyPr>
            <a:normAutofit/>
          </a:bodyPr>
          <a:lstStyle/>
          <a:p>
            <a:pPr algn="just"/>
            <a:r>
              <a:rPr lang="en-IN" sz="1200" dirty="0"/>
              <a:t>[</a:t>
            </a:r>
            <a:r>
              <a:rPr lang="en-IN" sz="1200" dirty="0">
                <a:latin typeface="Times New Roman" panose="02020603050405020304" pitchFamily="18" charset="0"/>
                <a:cs typeface="Times New Roman" panose="02020603050405020304" pitchFamily="18" charset="0"/>
              </a:rPr>
              <a:t>22]	 </a:t>
            </a:r>
            <a:r>
              <a:rPr lang="en-IN" sz="1200" dirty="0" err="1">
                <a:latin typeface="Times New Roman" panose="02020603050405020304" pitchFamily="18" charset="0"/>
                <a:cs typeface="Times New Roman" panose="02020603050405020304" pitchFamily="18" charset="0"/>
              </a:rPr>
              <a:t>Ayushi</a:t>
            </a:r>
            <a:r>
              <a:rPr lang="en-IN" sz="1200" dirty="0">
                <a:latin typeface="Times New Roman" panose="02020603050405020304" pitchFamily="18" charset="0"/>
                <a:cs typeface="Times New Roman" panose="02020603050405020304" pitchFamily="18" charset="0"/>
              </a:rPr>
              <a:t> Gupta, </a:t>
            </a:r>
            <a:r>
              <a:rPr lang="en-IN" sz="1200" dirty="0" err="1">
                <a:latin typeface="Times New Roman" panose="02020603050405020304" pitchFamily="18" charset="0"/>
                <a:cs typeface="Times New Roman" panose="02020603050405020304" pitchFamily="18" charset="0"/>
              </a:rPr>
              <a:t>Ekta</a:t>
            </a:r>
            <a:r>
              <a:rPr lang="en-IN" sz="1200" dirty="0">
                <a:latin typeface="Times New Roman" panose="02020603050405020304" pitchFamily="18" charset="0"/>
                <a:cs typeface="Times New Roman" panose="02020603050405020304" pitchFamily="18" charset="0"/>
              </a:rPr>
              <a:t> Sharma, </a:t>
            </a:r>
            <a:r>
              <a:rPr lang="en-IN" sz="1200" dirty="0" err="1">
                <a:latin typeface="Times New Roman" panose="02020603050405020304" pitchFamily="18" charset="0"/>
                <a:cs typeface="Times New Roman" panose="02020603050405020304" pitchFamily="18" charset="0"/>
              </a:rPr>
              <a:t>Neha</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Sachan</a:t>
            </a:r>
            <a:r>
              <a:rPr lang="en-IN" sz="1200" dirty="0">
                <a:latin typeface="Times New Roman" panose="02020603050405020304" pitchFamily="18" charset="0"/>
                <a:cs typeface="Times New Roman" panose="02020603050405020304" pitchFamily="18" charset="0"/>
              </a:rPr>
              <a:t> and </a:t>
            </a:r>
            <a:r>
              <a:rPr lang="en-IN" sz="1200" dirty="0" err="1">
                <a:latin typeface="Times New Roman" panose="02020603050405020304" pitchFamily="18" charset="0"/>
                <a:cs typeface="Times New Roman" panose="02020603050405020304" pitchFamily="18" charset="0"/>
              </a:rPr>
              <a:t>Neha</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Tiwar</a:t>
            </a:r>
            <a:r>
              <a:rPr lang="en-IN" sz="1200" dirty="0">
                <a:latin typeface="Times New Roman" panose="02020603050405020304" pitchFamily="18" charset="0"/>
                <a:cs typeface="Times New Roman" panose="02020603050405020304" pitchFamily="18" charset="0"/>
              </a:rPr>
              <a:t>, “Door Lock System through Face Recognition Using 	MATLAB” </a:t>
            </a:r>
            <a:r>
              <a:rPr lang="en-IN" sz="1200" i="1" dirty="0">
                <a:latin typeface="Times New Roman" panose="02020603050405020304" pitchFamily="18" charset="0"/>
                <a:cs typeface="Times New Roman" panose="02020603050405020304" pitchFamily="18" charset="0"/>
              </a:rPr>
              <a:t>in International Journal of Scientific Research in Computer Science and Engineering </a:t>
            </a:r>
            <a:r>
              <a:rPr lang="en-IN" sz="1200" dirty="0">
                <a:latin typeface="Times New Roman" panose="02020603050405020304" pitchFamily="18" charset="0"/>
                <a:cs typeface="Times New Roman" panose="02020603050405020304" pitchFamily="18" charset="0"/>
              </a:rPr>
              <a:t>Volume 1, Issue 3, 	June 2013.</a:t>
            </a:r>
          </a:p>
          <a:p>
            <a:pPr algn="just"/>
            <a:r>
              <a:rPr lang="en-IN" sz="1200" dirty="0">
                <a:latin typeface="Times New Roman" panose="02020603050405020304" pitchFamily="18" charset="0"/>
                <a:cs typeface="Times New Roman" panose="02020603050405020304" pitchFamily="18" charset="0"/>
              </a:rPr>
              <a:t>[23]	Farooq Ahmad </a:t>
            </a:r>
            <a:r>
              <a:rPr lang="en-IN" sz="1200" dirty="0" err="1">
                <a:latin typeface="Times New Roman" panose="02020603050405020304" pitchFamily="18" charset="0"/>
                <a:cs typeface="Times New Roman" panose="02020603050405020304" pitchFamily="18" charset="0"/>
              </a:rPr>
              <a:t>Bhat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Mohd</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Arif</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Wani</a:t>
            </a:r>
            <a:r>
              <a:rPr lang="en-IN" sz="1200" dirty="0">
                <a:latin typeface="Times New Roman" panose="02020603050405020304" pitchFamily="18" charset="0"/>
                <a:cs typeface="Times New Roman" panose="02020603050405020304" pitchFamily="18" charset="0"/>
              </a:rPr>
              <a:t>, “Improved Face Recognition Algorithm Using Eigen Faces”, in </a:t>
            </a:r>
            <a:r>
              <a:rPr lang="en-IN" sz="1200" i="1" dirty="0">
                <a:latin typeface="Times New Roman" panose="02020603050405020304" pitchFamily="18" charset="0"/>
                <a:cs typeface="Times New Roman" panose="02020603050405020304" pitchFamily="18" charset="0"/>
              </a:rPr>
              <a:t>International 	Journal of Advanced Research in Computer Science and Software Engineering </a:t>
            </a:r>
            <a:r>
              <a:rPr lang="en-IN" sz="1200" dirty="0">
                <a:latin typeface="Times New Roman" panose="02020603050405020304" pitchFamily="18" charset="0"/>
                <a:cs typeface="Times New Roman" panose="02020603050405020304" pitchFamily="18" charset="0"/>
              </a:rPr>
              <a:t>Volume 3, Issue 12, December 2013.</a:t>
            </a:r>
          </a:p>
          <a:p>
            <a:pPr algn="just"/>
            <a:r>
              <a:rPr lang="en-IN" sz="1200" dirty="0">
                <a:latin typeface="Times New Roman" panose="02020603050405020304" pitchFamily="18" charset="0"/>
                <a:cs typeface="Times New Roman" panose="02020603050405020304" pitchFamily="18" charset="0"/>
              </a:rPr>
              <a:t>[24] 	</a:t>
            </a:r>
            <a:r>
              <a:rPr lang="en-IN" sz="1200" dirty="0" err="1">
                <a:latin typeface="Times New Roman" panose="02020603050405020304" pitchFamily="18" charset="0"/>
                <a:cs typeface="Times New Roman" panose="02020603050405020304" pitchFamily="18" charset="0"/>
              </a:rPr>
              <a:t>Shrutika</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Yawale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Mayuri</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Patil</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Reshma</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Adagale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Shweta</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Pinjarkar</a:t>
            </a:r>
            <a:r>
              <a:rPr lang="en-IN" sz="1200" dirty="0">
                <a:latin typeface="Times New Roman" panose="02020603050405020304" pitchFamily="18" charset="0"/>
                <a:cs typeface="Times New Roman" panose="02020603050405020304" pitchFamily="18" charset="0"/>
              </a:rPr>
              <a:t> “Face Recognition using Eigen Application”, in 	</a:t>
            </a:r>
            <a:r>
              <a:rPr lang="en-IN" sz="1200" i="1" dirty="0">
                <a:latin typeface="Times New Roman" panose="02020603050405020304" pitchFamily="18" charset="0"/>
                <a:cs typeface="Times New Roman" panose="02020603050405020304" pitchFamily="18" charset="0"/>
              </a:rPr>
              <a:t>International Journal for Innovative Research in Science &amp; Technology</a:t>
            </a:r>
            <a:r>
              <a:rPr lang="en-IN" sz="1200" dirty="0">
                <a:latin typeface="Times New Roman" panose="02020603050405020304" pitchFamily="18" charset="0"/>
                <a:cs typeface="Times New Roman" panose="02020603050405020304" pitchFamily="18" charset="0"/>
              </a:rPr>
              <a:t> Volume 1 ,Issue 6.</a:t>
            </a:r>
          </a:p>
          <a:p>
            <a:pPr algn="just"/>
            <a:endParaRPr lang="en-IN" sz="1200" dirty="0">
              <a:latin typeface="Times New Roman" panose="02020603050405020304" pitchFamily="18" charset="0"/>
              <a:cs typeface="Times New Roman" panose="02020603050405020304" pitchFamily="18" charset="0"/>
            </a:endParaRPr>
          </a:p>
          <a:p>
            <a:pPr marL="0" indent="0" algn="just">
              <a:buNone/>
            </a:pPr>
            <a:r>
              <a:rPr lang="en-IN" sz="1200" b="1"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Reference Book</a:t>
            </a:r>
          </a:p>
          <a:p>
            <a:pPr marL="0" indent="0" algn="just">
              <a:buNone/>
            </a:pPr>
            <a:r>
              <a:rPr lang="en-IN" sz="1200" dirty="0">
                <a:latin typeface="Times New Roman" panose="02020603050405020304" pitchFamily="18" charset="0"/>
                <a:cs typeface="Times New Roman" panose="02020603050405020304" pitchFamily="18" charset="0"/>
              </a:rPr>
              <a:t>	Digital Image Processing by Rafael C. Gonzalez Richard E. Woods</a:t>
            </a:r>
          </a:p>
          <a:p>
            <a:pPr marL="0" indent="0" algn="just">
              <a:buNone/>
            </a:pPr>
            <a:endParaRPr lang="en-IN" sz="1200" dirty="0">
              <a:latin typeface="Times New Roman" panose="02020603050405020304" pitchFamily="18" charset="0"/>
              <a:cs typeface="Times New Roman" panose="02020603050405020304" pitchFamily="18" charset="0"/>
            </a:endParaRPr>
          </a:p>
          <a:p>
            <a:pPr marL="0" indent="0" algn="just">
              <a:buNone/>
            </a:pPr>
            <a:r>
              <a:rPr lang="en-IN" sz="1400" b="1" dirty="0">
                <a:latin typeface="Times New Roman" panose="02020603050405020304" pitchFamily="18" charset="0"/>
                <a:cs typeface="Times New Roman" panose="02020603050405020304" pitchFamily="18" charset="0"/>
              </a:rPr>
              <a:t>	Reference Websites</a:t>
            </a:r>
          </a:p>
          <a:p>
            <a:pPr marL="0" indent="0" algn="just">
              <a:buNone/>
            </a:pPr>
            <a:r>
              <a:rPr lang="en-IN" sz="1200" dirty="0">
                <a:latin typeface="Times New Roman" panose="02020603050405020304" pitchFamily="18" charset="0"/>
                <a:cs typeface="Times New Roman" panose="02020603050405020304" pitchFamily="18" charset="0"/>
              </a:rPr>
              <a:t>	http://stackoverfow.com/</a:t>
            </a:r>
          </a:p>
          <a:p>
            <a:pPr marL="0" indent="0" algn="just">
              <a:buNone/>
            </a:pPr>
            <a:r>
              <a:rPr lang="en-IN" sz="1200" dirty="0">
                <a:latin typeface="Times New Roman" panose="02020603050405020304" pitchFamily="18" charset="0"/>
                <a:cs typeface="Times New Roman" panose="02020603050405020304" pitchFamily="18" charset="0"/>
              </a:rPr>
              <a:t>	http://www.dreamincode.net/ http://msdn.microsoft.com/</a:t>
            </a:r>
          </a:p>
          <a:p>
            <a:pPr marL="0" indent="0" algn="just">
              <a:buNone/>
            </a:pPr>
            <a:r>
              <a:rPr lang="en-IN" sz="1200" dirty="0">
                <a:latin typeface="Times New Roman" panose="02020603050405020304" pitchFamily="18" charset="0"/>
                <a:cs typeface="Times New Roman" panose="02020603050405020304" pitchFamily="18" charset="0"/>
              </a:rPr>
              <a:t>	http://www.technical-recipes.com/ http://www.intorobotics.com/</a:t>
            </a:r>
          </a:p>
          <a:p>
            <a:pPr marL="0" indent="0" algn="just">
              <a:buNone/>
            </a:pPr>
            <a:r>
              <a:rPr lang="en-IN" sz="1200" dirty="0">
                <a:latin typeface="Times New Roman" panose="02020603050405020304" pitchFamily="18" charset="0"/>
                <a:cs typeface="Times New Roman" panose="02020603050405020304" pitchFamily="18" charset="0"/>
              </a:rPr>
              <a:t>	http://www.progcode.in/</a:t>
            </a:r>
          </a:p>
          <a:p>
            <a:pPr algn="just"/>
            <a:endParaRPr lang="en-IN" sz="1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stretch>
            <a:fillRect/>
          </a:stretch>
        </p:blipFill>
        <p:spPr>
          <a:xfrm>
            <a:off x="3005192" y="5443683"/>
            <a:ext cx="3133616" cy="1066892"/>
          </a:xfrm>
          <a:prstGeom prst="rect">
            <a:avLst/>
          </a:prstGeom>
        </p:spPr>
      </p:pic>
    </p:spTree>
    <p:extLst>
      <p:ext uri="{BB962C8B-B14F-4D97-AF65-F5344CB8AC3E}">
        <p14:creationId xmlns:p14="http://schemas.microsoft.com/office/powerpoint/2010/main" val="16212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75" y="1600200"/>
            <a:ext cx="468578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435608" y="274638"/>
            <a:ext cx="7498080" cy="868362"/>
          </a:xfrm>
          <a:solidFill>
            <a:schemeClr val="accent2">
              <a:lumMod val="40000"/>
              <a:lumOff val="60000"/>
            </a:schemeClr>
          </a:solidFill>
        </p:spPr>
        <p:txBody>
          <a:bodyPr>
            <a:normAutofit/>
          </a:bodyPr>
          <a:lstStyle/>
          <a:p>
            <a:r>
              <a:rPr lang="en-US" sz="2800" b="1" dirty="0">
                <a:solidFill>
                  <a:schemeClr val="accent3"/>
                </a:solidFill>
              </a:rPr>
              <a:t>Pre-Processing</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370" y="5065713"/>
            <a:ext cx="40417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2006" y="5065713"/>
            <a:ext cx="4041775"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Description: C:\Users\Dell-pc\Desktop\Parth_matlab_images\1rg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6218" y="1885155"/>
            <a:ext cx="3957782" cy="3277070"/>
          </a:xfrm>
          <a:prstGeom prst="rect">
            <a:avLst/>
          </a:prstGeom>
          <a:noFill/>
          <a:ln>
            <a:noFill/>
          </a:ln>
        </p:spPr>
      </p:pic>
      <p:sp>
        <p:nvSpPr>
          <p:cNvPr id="4" name="Right Arrow 3"/>
          <p:cNvSpPr/>
          <p:nvPr/>
        </p:nvSpPr>
        <p:spPr>
          <a:xfrm>
            <a:off x="4177145" y="3180790"/>
            <a:ext cx="997528" cy="685800"/>
          </a:xfrm>
          <a:prstGeom prst="rightArrow">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prstClr val="white"/>
              </a:solidFill>
            </a:endParaRPr>
          </a:p>
        </p:txBody>
      </p:sp>
    </p:spTree>
    <p:extLst>
      <p:ext uri="{BB962C8B-B14F-4D97-AF65-F5344CB8AC3E}">
        <p14:creationId xmlns:p14="http://schemas.microsoft.com/office/powerpoint/2010/main" val="367008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57178" y="1905000"/>
            <a:ext cx="2304000" cy="1728000"/>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219178" y="1676400"/>
            <a:ext cx="2304000" cy="172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438378" y="1295400"/>
            <a:ext cx="2304000" cy="17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838178" y="4267200"/>
            <a:ext cx="3023648" cy="1200329"/>
          </a:xfrm>
          <a:prstGeom prst="rect">
            <a:avLst/>
          </a:prstGeom>
          <a:noFill/>
        </p:spPr>
        <p:txBody>
          <a:bodyPr wrap="none" rtlCol="0">
            <a:spAutoFit/>
          </a:bodyPr>
          <a:lstStyle/>
          <a:p>
            <a:r>
              <a:rPr lang="en-IN" dirty="0" err="1"/>
              <a:t>Rgb</a:t>
            </a:r>
            <a:r>
              <a:rPr lang="en-IN" dirty="0"/>
              <a:t> Image formed by 3 planes</a:t>
            </a:r>
          </a:p>
          <a:p>
            <a:r>
              <a:rPr lang="en-IN" dirty="0"/>
              <a:t>3 Dimensional Matrix</a:t>
            </a:r>
          </a:p>
          <a:p>
            <a:r>
              <a:rPr lang="en-IN" dirty="0"/>
              <a:t>3X 640X480(superimposed) </a:t>
            </a:r>
          </a:p>
          <a:p>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3539324624"/>
              </p:ext>
            </p:extLst>
          </p:nvPr>
        </p:nvGraphicFramePr>
        <p:xfrm>
          <a:off x="3452124" y="1295400"/>
          <a:ext cx="2290253" cy="1728000"/>
        </p:xfrm>
        <a:graphic>
          <a:graphicData uri="http://schemas.openxmlformats.org/drawingml/2006/table">
            <a:tbl>
              <a:tblPr firstRow="1" bandRow="1">
                <a:tableStyleId>{5940675A-B579-460E-94D1-54222C63F5DA}</a:tableStyleId>
              </a:tblPr>
              <a:tblGrid>
                <a:gridCol w="327179">
                  <a:extLst>
                    <a:ext uri="{9D8B030D-6E8A-4147-A177-3AD203B41FA5}">
                      <a16:colId xmlns:a16="http://schemas.microsoft.com/office/drawing/2014/main" val="20000"/>
                    </a:ext>
                  </a:extLst>
                </a:gridCol>
                <a:gridCol w="327179">
                  <a:extLst>
                    <a:ext uri="{9D8B030D-6E8A-4147-A177-3AD203B41FA5}">
                      <a16:colId xmlns:a16="http://schemas.microsoft.com/office/drawing/2014/main" val="20001"/>
                    </a:ext>
                  </a:extLst>
                </a:gridCol>
                <a:gridCol w="327179">
                  <a:extLst>
                    <a:ext uri="{9D8B030D-6E8A-4147-A177-3AD203B41FA5}">
                      <a16:colId xmlns:a16="http://schemas.microsoft.com/office/drawing/2014/main" val="20002"/>
                    </a:ext>
                  </a:extLst>
                </a:gridCol>
                <a:gridCol w="327179">
                  <a:extLst>
                    <a:ext uri="{9D8B030D-6E8A-4147-A177-3AD203B41FA5}">
                      <a16:colId xmlns:a16="http://schemas.microsoft.com/office/drawing/2014/main" val="20003"/>
                    </a:ext>
                  </a:extLst>
                </a:gridCol>
                <a:gridCol w="327179">
                  <a:extLst>
                    <a:ext uri="{9D8B030D-6E8A-4147-A177-3AD203B41FA5}">
                      <a16:colId xmlns:a16="http://schemas.microsoft.com/office/drawing/2014/main" val="20004"/>
                    </a:ext>
                  </a:extLst>
                </a:gridCol>
                <a:gridCol w="327179">
                  <a:extLst>
                    <a:ext uri="{9D8B030D-6E8A-4147-A177-3AD203B41FA5}">
                      <a16:colId xmlns:a16="http://schemas.microsoft.com/office/drawing/2014/main" val="20005"/>
                    </a:ext>
                  </a:extLst>
                </a:gridCol>
                <a:gridCol w="327179">
                  <a:extLst>
                    <a:ext uri="{9D8B030D-6E8A-4147-A177-3AD203B41FA5}">
                      <a16:colId xmlns:a16="http://schemas.microsoft.com/office/drawing/2014/main" val="20006"/>
                    </a:ext>
                  </a:extLst>
                </a:gridCol>
              </a:tblGrid>
              <a:tr h="432000">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10000"/>
                  </a:ext>
                </a:extLst>
              </a:tr>
              <a:tr h="432000">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1"/>
                  </a:ext>
                </a:extLst>
              </a:tr>
              <a:tr h="43200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2"/>
                  </a:ext>
                </a:extLst>
              </a:tr>
              <a:tr h="43200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3"/>
                  </a:ext>
                </a:extLst>
              </a:tr>
            </a:tbl>
          </a:graphicData>
        </a:graphic>
      </p:graphicFrame>
      <p:cxnSp>
        <p:nvCxnSpPr>
          <p:cNvPr id="11" name="Straight Arrow Connector 10"/>
          <p:cNvCxnSpPr/>
          <p:nvPr/>
        </p:nvCxnSpPr>
        <p:spPr>
          <a:xfrm>
            <a:off x="3438378" y="1066800"/>
            <a:ext cx="2304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952978" y="1295400"/>
            <a:ext cx="0" cy="1728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8400" y="1676400"/>
            <a:ext cx="1171026" cy="369332"/>
          </a:xfrm>
          <a:prstGeom prst="rect">
            <a:avLst/>
          </a:prstGeom>
          <a:noFill/>
        </p:spPr>
        <p:txBody>
          <a:bodyPr wrap="none" rtlCol="0">
            <a:spAutoFit/>
          </a:bodyPr>
          <a:lstStyle/>
          <a:p>
            <a:r>
              <a:rPr lang="en-IN" dirty="0"/>
              <a:t>480 ROWS</a:t>
            </a:r>
          </a:p>
        </p:txBody>
      </p:sp>
      <p:sp>
        <p:nvSpPr>
          <p:cNvPr id="15" name="TextBox 14"/>
          <p:cNvSpPr txBox="1"/>
          <p:nvPr/>
        </p:nvSpPr>
        <p:spPr>
          <a:xfrm>
            <a:off x="3761178" y="628934"/>
            <a:ext cx="1607556" cy="369332"/>
          </a:xfrm>
          <a:prstGeom prst="rect">
            <a:avLst/>
          </a:prstGeom>
          <a:noFill/>
        </p:spPr>
        <p:txBody>
          <a:bodyPr wrap="none" rtlCol="0">
            <a:spAutoFit/>
          </a:bodyPr>
          <a:lstStyle/>
          <a:p>
            <a:r>
              <a:rPr lang="en-IN" dirty="0"/>
              <a:t>640  COLUMNS</a:t>
            </a:r>
          </a:p>
        </p:txBody>
      </p:sp>
      <p:sp>
        <p:nvSpPr>
          <p:cNvPr id="16" name="Rectangular Callout 15"/>
          <p:cNvSpPr/>
          <p:nvPr/>
        </p:nvSpPr>
        <p:spPr>
          <a:xfrm>
            <a:off x="5806528" y="3492342"/>
            <a:ext cx="2438400" cy="1676400"/>
          </a:xfrm>
          <a:prstGeom prst="wedge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6096000" y="3810000"/>
            <a:ext cx="2219005" cy="1200329"/>
          </a:xfrm>
          <a:prstGeom prst="rect">
            <a:avLst/>
          </a:prstGeom>
          <a:noFill/>
        </p:spPr>
        <p:txBody>
          <a:bodyPr wrap="none" rtlCol="0">
            <a:spAutoFit/>
          </a:bodyPr>
          <a:lstStyle/>
          <a:p>
            <a:r>
              <a:rPr lang="en-IN" dirty="0"/>
              <a:t>Because </a:t>
            </a:r>
            <a:r>
              <a:rPr lang="en-IN" dirty="0" err="1"/>
              <a:t>Matlab</a:t>
            </a:r>
            <a:r>
              <a:rPr lang="en-IN" dirty="0"/>
              <a:t> takes</a:t>
            </a:r>
          </a:p>
          <a:p>
            <a:r>
              <a:rPr lang="en-IN" dirty="0"/>
              <a:t>the pixel values and</a:t>
            </a:r>
          </a:p>
          <a:p>
            <a:r>
              <a:rPr lang="en-IN" dirty="0"/>
              <a:t>stores in form of </a:t>
            </a:r>
          </a:p>
          <a:p>
            <a:r>
              <a:rPr lang="en-IN" dirty="0"/>
              <a:t>matrix </a:t>
            </a:r>
          </a:p>
        </p:txBody>
      </p:sp>
      <p:sp>
        <p:nvSpPr>
          <p:cNvPr id="18" name="Rectangle 17"/>
          <p:cNvSpPr/>
          <p:nvPr/>
        </p:nvSpPr>
        <p:spPr>
          <a:xfrm>
            <a:off x="5952978" y="5638800"/>
            <a:ext cx="2048022"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6231988" y="5797034"/>
            <a:ext cx="1439818" cy="369332"/>
          </a:xfrm>
          <a:prstGeom prst="rect">
            <a:avLst/>
          </a:prstGeom>
          <a:noFill/>
        </p:spPr>
        <p:txBody>
          <a:bodyPr wrap="none" rtlCol="0">
            <a:spAutoFit/>
          </a:bodyPr>
          <a:lstStyle/>
          <a:p>
            <a:r>
              <a:rPr lang="en-IN" dirty="0"/>
              <a:t>Why </a:t>
            </a:r>
            <a:r>
              <a:rPr lang="en-IN" dirty="0" err="1"/>
              <a:t>Matlab</a:t>
            </a:r>
            <a:r>
              <a:rPr lang="en-IN" dirty="0"/>
              <a:t>?</a:t>
            </a:r>
          </a:p>
        </p:txBody>
      </p:sp>
      <p:sp>
        <p:nvSpPr>
          <p:cNvPr id="20" name="Action Button: Home 19">
            <a:hlinkClick r:id="rId3" action="ppaction://hlinksldjump" highlightClick="1"/>
          </p:cNvPr>
          <p:cNvSpPr/>
          <p:nvPr/>
        </p:nvSpPr>
        <p:spPr>
          <a:xfrm>
            <a:off x="8077200" y="6096000"/>
            <a:ext cx="533400" cy="381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576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7498080" cy="868362"/>
          </a:xfrm>
          <a:solidFill>
            <a:schemeClr val="accent2">
              <a:lumMod val="40000"/>
              <a:lumOff val="60000"/>
            </a:schemeClr>
          </a:solidFill>
        </p:spPr>
        <p:txBody>
          <a:bodyPr>
            <a:normAutofit/>
          </a:bodyPr>
          <a:lstStyle/>
          <a:p>
            <a:r>
              <a:rPr lang="en-US" sz="2800" b="1" dirty="0">
                <a:solidFill>
                  <a:schemeClr val="accent3"/>
                </a:solidFill>
              </a:rPr>
              <a:t>Flipping of Image</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sp>
        <p:nvSpPr>
          <p:cNvPr id="6" name="Content Placeholder 2"/>
          <p:cNvSpPr txBox="1">
            <a:spLocks/>
          </p:cNvSpPr>
          <p:nvPr/>
        </p:nvSpPr>
        <p:spPr>
          <a:xfrm>
            <a:off x="1219200" y="990600"/>
            <a:ext cx="749808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Arial" pitchFamily="34" charset="0"/>
              <a:buNone/>
            </a:pPr>
            <a:endParaRPr lang="en-US" sz="2800" b="1" dirty="0">
              <a:solidFill>
                <a:srgbClr val="B32C16">
                  <a:lumMod val="75000"/>
                </a:srgbClr>
              </a:solidFill>
              <a:cs typeface="Times New Roman" pitchFamily="18" charset="0"/>
            </a:endParaRPr>
          </a:p>
          <a:p>
            <a:pPr algn="just"/>
            <a:r>
              <a:rPr lang="en-US" sz="2400" dirty="0">
                <a:solidFill>
                  <a:prstClr val="black"/>
                </a:solidFill>
              </a:rPr>
              <a:t> </a:t>
            </a:r>
            <a:r>
              <a:rPr lang="en-IN" sz="2400" dirty="0">
                <a:solidFill>
                  <a:prstClr val="black"/>
                </a:solidFill>
              </a:rPr>
              <a:t>When the camera captures an image, it is inverted. This means that if we move the colour pointer towards the left, the image of the pointer moves towards the right and vice-versa.</a:t>
            </a:r>
          </a:p>
          <a:p>
            <a:pPr marL="0" indent="0" algn="just">
              <a:buNone/>
            </a:pPr>
            <a:endParaRPr lang="en-IN" sz="2400" dirty="0">
              <a:solidFill>
                <a:prstClr val="black"/>
              </a:solidFill>
            </a:endParaRPr>
          </a:p>
          <a:p>
            <a:pPr algn="just"/>
            <a:r>
              <a:rPr lang="en-IN" sz="2400" dirty="0">
                <a:solidFill>
                  <a:prstClr val="black"/>
                </a:solidFill>
              </a:rPr>
              <a:t>It’s similar to an image obtained when we stand in front of a mirror (Left is detected as right and right is detected as left). To avoid this problem we need to flip the image.</a:t>
            </a:r>
          </a:p>
          <a:p>
            <a:endParaRPr lang="en-US" sz="2400" dirty="0">
              <a:solidFill>
                <a:prstClr val="black"/>
              </a:solidFill>
            </a:endParaRPr>
          </a:p>
          <a:p>
            <a:pPr algn="just">
              <a:buFont typeface="Arial" pitchFamily="34" charset="0"/>
              <a:buNone/>
            </a:pPr>
            <a:endParaRPr lang="en-US" sz="2200" dirty="0">
              <a:solidFill>
                <a:srgbClr val="B32C16">
                  <a:lumMod val="75000"/>
                </a:srgbClr>
              </a:solidFill>
            </a:endParaRPr>
          </a:p>
        </p:txBody>
      </p:sp>
    </p:spTree>
    <p:extLst>
      <p:ext uri="{BB962C8B-B14F-4D97-AF65-F5344CB8AC3E}">
        <p14:creationId xmlns:p14="http://schemas.microsoft.com/office/powerpoint/2010/main" val="391982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a:solidFill>
            <a:schemeClr val="accent2">
              <a:lumMod val="40000"/>
              <a:lumOff val="60000"/>
            </a:schemeClr>
          </a:solidFill>
        </p:spPr>
        <p:txBody>
          <a:bodyPr>
            <a:normAutofit/>
          </a:bodyPr>
          <a:lstStyle/>
          <a:p>
            <a:r>
              <a:rPr lang="en-US" sz="2800" b="1" dirty="0">
                <a:solidFill>
                  <a:schemeClr val="accent3"/>
                </a:solidFill>
              </a:rPr>
              <a:t>Flipping of Image</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338262"/>
            <a:ext cx="5105400" cy="4790004"/>
          </a:xfrm>
          <a:prstGeom prst="rect">
            <a:avLst/>
          </a:prstGeom>
          <a:noFill/>
          <a:ln>
            <a:noFill/>
          </a:ln>
        </p:spPr>
      </p:pic>
      <p:sp>
        <p:nvSpPr>
          <p:cNvPr id="4" name="TextBox 3"/>
          <p:cNvSpPr txBox="1"/>
          <p:nvPr/>
        </p:nvSpPr>
        <p:spPr>
          <a:xfrm>
            <a:off x="7315200" y="5943600"/>
            <a:ext cx="457200" cy="369332"/>
          </a:xfrm>
          <a:prstGeom prst="rect">
            <a:avLst/>
          </a:prstGeom>
          <a:noFill/>
        </p:spPr>
        <p:txBody>
          <a:bodyPr wrap="square" rtlCol="0">
            <a:spAutoFit/>
          </a:bodyPr>
          <a:lstStyle/>
          <a:p>
            <a:r>
              <a:rPr lang="en-IN" dirty="0">
                <a:solidFill>
                  <a:prstClr val="black"/>
                </a:solidFill>
              </a:rPr>
              <a:t>[9]</a:t>
            </a:r>
          </a:p>
        </p:txBody>
      </p:sp>
    </p:spTree>
    <p:extLst>
      <p:ext uri="{BB962C8B-B14F-4D97-AF65-F5344CB8AC3E}">
        <p14:creationId xmlns:p14="http://schemas.microsoft.com/office/powerpoint/2010/main" val="1855201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a:solidFill>
            <a:schemeClr val="accent2">
              <a:lumMod val="40000"/>
              <a:lumOff val="60000"/>
            </a:schemeClr>
          </a:solidFill>
        </p:spPr>
        <p:txBody>
          <a:bodyPr>
            <a:normAutofit/>
          </a:bodyPr>
          <a:lstStyle/>
          <a:p>
            <a:r>
              <a:rPr lang="en-US" sz="2800" b="1" dirty="0">
                <a:solidFill>
                  <a:schemeClr val="accent3"/>
                </a:solidFill>
              </a:rPr>
              <a:t>Flipping of Image</a:t>
            </a:r>
          </a:p>
        </p:txBody>
      </p:sp>
      <p:sp>
        <p:nvSpPr>
          <p:cNvPr id="3" name="Content Placeholder 2"/>
          <p:cNvSpPr>
            <a:spLocks noGrp="1"/>
          </p:cNvSpPr>
          <p:nvPr>
            <p:ph idx="1"/>
          </p:nvPr>
        </p:nvSpPr>
        <p:spPr>
          <a:xfrm>
            <a:off x="622681" y="1066800"/>
            <a:ext cx="7638288" cy="5334000"/>
          </a:xfrm>
        </p:spPr>
        <p:txBody>
          <a:bodyPr>
            <a:normAutofit/>
          </a:bodyPr>
          <a:lstStyle/>
          <a:p>
            <a:pPr marL="0" indent="0" algn="just">
              <a:buNone/>
            </a:pPr>
            <a:endParaRPr lang="en-US" sz="2000" dirty="0">
              <a:solidFill>
                <a:schemeClr val="accent3">
                  <a:lumMod val="75000"/>
                </a:schemeClr>
              </a:solidFill>
              <a:latin typeface="+mj-lt"/>
            </a:endParaRPr>
          </a:p>
          <a:p>
            <a:pPr algn="just">
              <a:buNone/>
            </a:pPr>
            <a:r>
              <a:rPr lang="en-US" sz="1800" b="1" dirty="0">
                <a:latin typeface="+mj-lt"/>
                <a:cs typeface="Times New Roman" pitchFamily="18" charset="0"/>
              </a:rPr>
              <a:t>   </a:t>
            </a:r>
            <a:endParaRPr lang="en-US" sz="1800" b="1" dirty="0">
              <a:solidFill>
                <a:schemeClr val="accent3">
                  <a:lumMod val="75000"/>
                </a:schemeClr>
              </a:solidFill>
              <a:latin typeface="+mj-lt"/>
              <a:cs typeface="Times New Roman" pitchFamily="18" charset="0"/>
            </a:endParaRPr>
          </a:p>
        </p:txBody>
      </p:sp>
      <p:pic>
        <p:nvPicPr>
          <p:cNvPr id="5" name="Picture 4" descr="Description: C:\Users\Dell-pc\Desktop\Parth_matlab_images\2fliprgb.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530" y="1741532"/>
            <a:ext cx="4258469" cy="3070133"/>
          </a:xfrm>
          <a:prstGeom prst="rect">
            <a:avLst/>
          </a:prstGeom>
          <a:noFill/>
          <a:ln>
            <a:noFill/>
          </a:ln>
        </p:spPr>
      </p:pic>
      <p:sp>
        <p:nvSpPr>
          <p:cNvPr id="6" name="Rectangle 5"/>
          <p:cNvSpPr/>
          <p:nvPr/>
        </p:nvSpPr>
        <p:spPr>
          <a:xfrm>
            <a:off x="5076031" y="5048585"/>
            <a:ext cx="3733800" cy="430887"/>
          </a:xfrm>
          <a:prstGeom prst="rect">
            <a:avLst/>
          </a:prstGeom>
        </p:spPr>
        <p:txBody>
          <a:bodyPr wrap="square">
            <a:spAutoFit/>
          </a:bodyPr>
          <a:lstStyle/>
          <a:p>
            <a:pPr algn="ctr"/>
            <a:r>
              <a:rPr lang="en-US" sz="2200" b="1" dirty="0">
                <a:solidFill>
                  <a:prstClr val="black"/>
                </a:solidFill>
                <a:latin typeface="Times New Roman"/>
                <a:ea typeface="Times New Roman"/>
              </a:rPr>
              <a:t>Flipped Image  </a:t>
            </a:r>
            <a:endParaRPr lang="en-IN" sz="2200" dirty="0">
              <a:solidFill>
                <a:prstClr val="black"/>
              </a:solidFill>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18" y="1741532"/>
            <a:ext cx="4267200" cy="3070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038600" y="2895600"/>
            <a:ext cx="1143000" cy="588820"/>
          </a:xfrm>
          <a:prstGeom prst="rightArrow">
            <a:avLst/>
          </a:prstGeom>
          <a:ln>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prstClr val="white"/>
              </a:solidFill>
            </a:endParaRPr>
          </a:p>
        </p:txBody>
      </p:sp>
      <p:sp>
        <p:nvSpPr>
          <p:cNvPr id="8" name="TextBox 7"/>
          <p:cNvSpPr txBox="1"/>
          <p:nvPr/>
        </p:nvSpPr>
        <p:spPr>
          <a:xfrm>
            <a:off x="987802" y="4959902"/>
            <a:ext cx="2514600" cy="430887"/>
          </a:xfrm>
          <a:prstGeom prst="rect">
            <a:avLst/>
          </a:prstGeom>
          <a:noFill/>
        </p:spPr>
        <p:txBody>
          <a:bodyPr wrap="square" rtlCol="0">
            <a:spAutoFit/>
          </a:bodyPr>
          <a:lstStyle/>
          <a:p>
            <a:r>
              <a:rPr lang="en-IN" sz="2200" b="1" dirty="0">
                <a:solidFill>
                  <a:prstClr val="black"/>
                </a:solidFill>
                <a:latin typeface="Times New Roman" pitchFamily="18" charset="0"/>
                <a:cs typeface="Times New Roman" pitchFamily="18" charset="0"/>
              </a:rPr>
              <a:t>Captured image</a:t>
            </a:r>
          </a:p>
        </p:txBody>
      </p:sp>
      <p:sp>
        <p:nvSpPr>
          <p:cNvPr id="9" name="Action Button: Home 8">
            <a:hlinkClick r:id="rId4" action="ppaction://hlinksldjump" highlightClick="1"/>
          </p:cNvPr>
          <p:cNvSpPr/>
          <p:nvPr/>
        </p:nvSpPr>
        <p:spPr>
          <a:xfrm>
            <a:off x="8077200" y="6096000"/>
            <a:ext cx="533400" cy="3810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26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575F6D"/>
      </a:dk2>
      <a:lt2>
        <a:srgbClr val="FFF39D"/>
      </a:lt2>
      <a:accent1>
        <a:srgbClr val="3667C4"/>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1">
      <a:dk1>
        <a:sysClr val="windowText" lastClr="000000"/>
      </a:dk1>
      <a:lt1>
        <a:sysClr val="window" lastClr="FFFFFF"/>
      </a:lt1>
      <a:dk2>
        <a:srgbClr val="575F6D"/>
      </a:dk2>
      <a:lt2>
        <a:srgbClr val="FFF39D"/>
      </a:lt2>
      <a:accent1>
        <a:srgbClr val="3667C4"/>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Custom 1">
      <a:dk1>
        <a:sysClr val="windowText" lastClr="000000"/>
      </a:dk1>
      <a:lt1>
        <a:sysClr val="window" lastClr="FFFFFF"/>
      </a:lt1>
      <a:dk2>
        <a:srgbClr val="575F6D"/>
      </a:dk2>
      <a:lt2>
        <a:srgbClr val="FFF39D"/>
      </a:lt2>
      <a:accent1>
        <a:srgbClr val="3667C4"/>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2221</TotalTime>
  <Words>1624</Words>
  <Application>Microsoft Office PowerPoint</Application>
  <PresentationFormat>On-screen Show (4:3)</PresentationFormat>
  <Paragraphs>386</Paragraphs>
  <Slides>45</Slides>
  <Notes>14</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45</vt:i4>
      </vt:variant>
    </vt:vector>
  </HeadingPairs>
  <TitlesOfParts>
    <vt:vector size="55" baseType="lpstr">
      <vt:lpstr>Arial</vt:lpstr>
      <vt:lpstr>Calibri</vt:lpstr>
      <vt:lpstr>Cambria Math</vt:lpstr>
      <vt:lpstr>Times New Roman</vt:lpstr>
      <vt:lpstr>Wingdings</vt:lpstr>
      <vt:lpstr>1_Office Theme</vt:lpstr>
      <vt:lpstr>2_Office Theme</vt:lpstr>
      <vt:lpstr>Office Theme</vt:lpstr>
      <vt:lpstr>3_Office Theme</vt:lpstr>
      <vt:lpstr>Equation</vt:lpstr>
      <vt:lpstr> VIRTUAL MOUSE With FACE RECOGNITION Using Matlab </vt:lpstr>
      <vt:lpstr> An Introduction </vt:lpstr>
      <vt:lpstr>Proposed System  Flow chart of Virtual Mouse</vt:lpstr>
      <vt:lpstr>Capturing Frame</vt:lpstr>
      <vt:lpstr>Pre-Processing</vt:lpstr>
      <vt:lpstr>PowerPoint Presentation</vt:lpstr>
      <vt:lpstr>Flipping of Image</vt:lpstr>
      <vt:lpstr>Flipping of Image</vt:lpstr>
      <vt:lpstr>Flipping of Image</vt:lpstr>
      <vt:lpstr>Gray Scale of Flipped image</vt:lpstr>
      <vt:lpstr>PowerPoint Presentation</vt:lpstr>
      <vt:lpstr>Histogram Equalization  </vt:lpstr>
      <vt:lpstr>Histogram Equalization on Gray Scale Image  </vt:lpstr>
      <vt:lpstr>Comparison of pixels   </vt:lpstr>
      <vt:lpstr>Subtraction of Images</vt:lpstr>
      <vt:lpstr>Subtraction of Images</vt:lpstr>
      <vt:lpstr> Median Filtering</vt:lpstr>
      <vt:lpstr>PowerPoint Presentation</vt:lpstr>
      <vt:lpstr>Median Filtering of Colored Tapes Red, Green ,Blue</vt:lpstr>
      <vt:lpstr>Opening &amp; closing</vt:lpstr>
      <vt:lpstr>PowerPoint Presentation</vt:lpstr>
      <vt:lpstr>Open &amp; Close disk Filtering of Colored Taped Red, Green ,Blue</vt:lpstr>
      <vt:lpstr> Thresholding</vt:lpstr>
      <vt:lpstr> Thresholding on Colored tapes Red, Green, Blue</vt:lpstr>
      <vt:lpstr>  Bounding of Pointer Using Bounding Box   </vt:lpstr>
      <vt:lpstr>Differentiation of  Bounding Box using colors</vt:lpstr>
      <vt:lpstr>  Centroid Detection </vt:lpstr>
      <vt:lpstr> Centroid Detection of Colored Tapes </vt:lpstr>
      <vt:lpstr> Linking with Mouse  </vt:lpstr>
      <vt:lpstr>PowerPoint Presentation</vt:lpstr>
      <vt:lpstr>  Performing Clicking Actions </vt:lpstr>
      <vt:lpstr>FACE RECOGNITION ALGORITHM</vt:lpstr>
      <vt:lpstr>PowerPoint Presentation</vt:lpstr>
      <vt:lpstr>PowerPoint Presentation</vt:lpstr>
      <vt:lpstr>PowerPoint Presentation</vt:lpstr>
      <vt:lpstr>Face Recognition example</vt:lpstr>
      <vt:lpstr>GUI Design Window</vt:lpstr>
      <vt:lpstr>Working of GUI </vt:lpstr>
      <vt:lpstr>Results</vt:lpstr>
      <vt:lpstr>Conclusion</vt:lpstr>
      <vt:lpstr>Future Enhancement :</vt:lpstr>
      <vt:lpstr>PAPER PRESENTED</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Dell-pc</dc:creator>
  <cp:lastModifiedBy>Disha Bhadauria</cp:lastModifiedBy>
  <cp:revision>142</cp:revision>
  <dcterms:created xsi:type="dcterms:W3CDTF">2006-08-16T00:00:00Z</dcterms:created>
  <dcterms:modified xsi:type="dcterms:W3CDTF">2018-10-24T01:24:49Z</dcterms:modified>
</cp:coreProperties>
</file>